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5"/>
  </p:notesMasterIdLst>
  <p:sldIdLst>
    <p:sldId id="269" r:id="rId2"/>
    <p:sldId id="286" r:id="rId3"/>
    <p:sldId id="284" r:id="rId4"/>
    <p:sldId id="282" r:id="rId5"/>
    <p:sldId id="257" r:id="rId6"/>
    <p:sldId id="265" r:id="rId7"/>
    <p:sldId id="271" r:id="rId8"/>
    <p:sldId id="273" r:id="rId9"/>
    <p:sldId id="275" r:id="rId10"/>
    <p:sldId id="277" r:id="rId11"/>
    <p:sldId id="278" r:id="rId12"/>
    <p:sldId id="280" r:id="rId13"/>
    <p:sldId id="28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FF66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88" autoAdjust="0"/>
    <p:restoredTop sz="94737" autoAdjust="0"/>
  </p:normalViewPr>
  <p:slideViewPr>
    <p:cSldViewPr>
      <p:cViewPr>
        <p:scale>
          <a:sx n="42" d="100"/>
          <a:sy n="42" d="100"/>
        </p:scale>
        <p:origin x="-612" y="-234"/>
      </p:cViewPr>
      <p:guideLst>
        <p:guide orient="horz" pos="2160"/>
        <p:guide pos="2880"/>
      </p:guideLst>
    </p:cSldViewPr>
  </p:slideViewPr>
  <p:outlineViewPr>
    <p:cViewPr>
      <p:scale>
        <a:sx n="33" d="100"/>
        <a:sy n="33" d="100"/>
      </p:scale>
      <p:origin x="0" y="1110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E1D28C-94EA-4982-9CAE-D0F9CCCD0C6D}" type="datetimeFigureOut">
              <a:rPr lang="en-US" smtClean="0"/>
              <a:pPr/>
              <a:t>9/26/2011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0A57D1-5498-4B11-BB41-50250CFBAACC}" type="slidenum">
              <a:rPr lang="en-US" smtClean="0"/>
              <a:pPr/>
              <a:t>‹#›</a:t>
            </a:fld>
            <a:endParaRPr lang="en-US" dirty="0"/>
          </a:p>
        </p:txBody>
      </p:sp>
    </p:spTree>
    <p:extLst>
      <p:ext uri="{BB962C8B-B14F-4D97-AF65-F5344CB8AC3E}">
        <p14:creationId xmlns:p14="http://schemas.microsoft.com/office/powerpoint/2010/main" xmlns="" val="3860230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B423AB2-5DDF-4EA3-BB3C-45FF005DC838}"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16E82B1-6B87-4695-A571-2F35985C52A9}" type="datetimeFigureOut">
              <a:rPr lang="en-US" smtClean="0"/>
              <a:pPr/>
              <a:t>9/26/2011</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E5E6E5D-2F6C-40ED-A2DD-46FD942F3B7E}"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6E82B1-6B87-4695-A571-2F35985C52A9}" type="datetimeFigureOut">
              <a:rPr lang="en-US" smtClean="0"/>
              <a:pPr/>
              <a:t>9/26/2011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5E6E5D-2F6C-40ED-A2DD-46FD942F3B7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9E5E6E5D-2F6C-40ED-A2DD-46FD942F3B7E}"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6E82B1-6B87-4695-A571-2F35985C52A9}" type="datetimeFigureOut">
              <a:rPr lang="en-US" smtClean="0"/>
              <a:pPr/>
              <a:t>9/26/2011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16E82B1-6B87-4695-A571-2F35985C52A9}" type="datetimeFigureOut">
              <a:rPr lang="en-US" smtClean="0"/>
              <a:pPr/>
              <a:t>9/26/2011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9E5E6E5D-2F6C-40ED-A2DD-46FD942F3B7E}"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316E82B1-6B87-4695-A571-2F35985C52A9}" type="datetimeFigureOut">
              <a:rPr lang="en-US" smtClean="0"/>
              <a:pPr/>
              <a:t>9/26/2011</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E5E6E5D-2F6C-40ED-A2DD-46FD942F3B7E}"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16E82B1-6B87-4695-A571-2F35985C52A9}" type="datetimeFigureOut">
              <a:rPr lang="en-US" smtClean="0"/>
              <a:pPr/>
              <a:t>9/26/2011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E5E6E5D-2F6C-40ED-A2DD-46FD942F3B7E}"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16E82B1-6B87-4695-A571-2F35985C52A9}" type="datetimeFigureOut">
              <a:rPr lang="en-US" smtClean="0"/>
              <a:pPr/>
              <a:t>9/26/2011</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9E5E6E5D-2F6C-40ED-A2DD-46FD942F3B7E}"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16E82B1-6B87-4695-A571-2F35985C52A9}" type="datetimeFigureOut">
              <a:rPr lang="en-US" smtClean="0"/>
              <a:pPr/>
              <a:t>9/26/2011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9E5E6E5D-2F6C-40ED-A2DD-46FD942F3B7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316E82B1-6B87-4695-A571-2F35985C52A9}" type="datetimeFigureOut">
              <a:rPr lang="en-US" smtClean="0"/>
              <a:pPr/>
              <a:t>9/26/2011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E5E6E5D-2F6C-40ED-A2DD-46FD942F3B7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E5E6E5D-2F6C-40ED-A2DD-46FD942F3B7E}"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316E82B1-6B87-4695-A571-2F35985C52A9}" type="datetimeFigureOut">
              <a:rPr lang="en-US" smtClean="0"/>
              <a:pPr/>
              <a:t>9/26/2011</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9E5E6E5D-2F6C-40ED-A2DD-46FD942F3B7E}"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316E82B1-6B87-4695-A571-2F35985C52A9}" type="datetimeFigureOut">
              <a:rPr lang="en-US" smtClean="0"/>
              <a:pPr/>
              <a:t>9/26/2011</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16E82B1-6B87-4695-A571-2F35985C52A9}" type="datetimeFigureOut">
              <a:rPr lang="en-US" smtClean="0"/>
              <a:pPr/>
              <a:t>9/26/2011</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E5E6E5D-2F6C-40ED-A2DD-46FD942F3B7E}"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4876800"/>
            <a:ext cx="6400800" cy="1752600"/>
          </a:xfrm>
        </p:spPr>
        <p:txBody>
          <a:bodyPr/>
          <a:lstStyle/>
          <a:p>
            <a:r>
              <a:rPr lang="en-US" dirty="0" smtClean="0">
                <a:latin typeface="Calibri" pitchFamily="34" charset="0"/>
              </a:rPr>
              <a:t>GTT Project 1.1.3a</a:t>
            </a:r>
          </a:p>
        </p:txBody>
      </p:sp>
      <p:sp>
        <p:nvSpPr>
          <p:cNvPr id="2" name="Title 1"/>
          <p:cNvSpPr>
            <a:spLocks noGrp="1"/>
          </p:cNvSpPr>
          <p:nvPr>
            <p:ph type="ctrTitle"/>
          </p:nvPr>
        </p:nvSpPr>
        <p:spPr>
          <a:xfrm>
            <a:off x="1371600" y="762000"/>
            <a:ext cx="7010400" cy="1470025"/>
          </a:xfrm>
        </p:spPr>
        <p:txBody>
          <a:bodyPr/>
          <a:lstStyle/>
          <a:p>
            <a:r>
              <a:rPr lang="en-US" dirty="0" smtClean="0">
                <a:latin typeface="Calibri" pitchFamily="34" charset="0"/>
              </a:rPr>
              <a:t>Technology Investigation</a:t>
            </a:r>
            <a:endParaRPr lang="en-US" dirty="0">
              <a:latin typeface="Calibri" pitchFamily="34" charset="0"/>
            </a:endParaRPr>
          </a:p>
        </p:txBody>
      </p:sp>
      <p:sp>
        <p:nvSpPr>
          <p:cNvPr id="4" name="TextBox 3"/>
          <p:cNvSpPr txBox="1"/>
          <p:nvPr/>
        </p:nvSpPr>
        <p:spPr>
          <a:xfrm>
            <a:off x="381000" y="3124200"/>
            <a:ext cx="7772400" cy="1015663"/>
          </a:xfrm>
          <a:prstGeom prst="rect">
            <a:avLst/>
          </a:prstGeom>
          <a:noFill/>
        </p:spPr>
        <p:txBody>
          <a:bodyPr wrap="square" rtlCol="0">
            <a:spAutoFit/>
          </a:bodyPr>
          <a:lstStyle/>
          <a:p>
            <a:pPr algn="ctr"/>
            <a:r>
              <a:rPr lang="en-US" sz="6000" dirty="0" smtClean="0">
                <a:latin typeface="Calibri" pitchFamily="34" charset="0"/>
              </a:rPr>
              <a:t>The Telegraph</a:t>
            </a:r>
            <a:endParaRPr lang="en-US" sz="6000" dirty="0">
              <a:latin typeface="Calibri" pitchFamily="34" charset="0"/>
            </a:endParaRPr>
          </a:p>
        </p:txBody>
      </p:sp>
      <p:sp>
        <p:nvSpPr>
          <p:cNvPr id="5" name="TextBox 4"/>
          <p:cNvSpPr txBox="1"/>
          <p:nvPr/>
        </p:nvSpPr>
        <p:spPr>
          <a:xfrm>
            <a:off x="381000" y="2667000"/>
            <a:ext cx="8305800" cy="523220"/>
          </a:xfrm>
          <a:prstGeom prst="rect">
            <a:avLst/>
          </a:prstGeom>
          <a:noFill/>
        </p:spPr>
        <p:txBody>
          <a:bodyPr wrap="square" rtlCol="0">
            <a:spAutoFit/>
          </a:bodyPr>
          <a:lstStyle/>
          <a:p>
            <a:pPr algn="ctr"/>
            <a:r>
              <a:rPr lang="en-US" sz="2800" dirty="0" smtClean="0">
                <a:latin typeface="Calibri" pitchFamily="34" charset="0"/>
              </a:rPr>
              <a:t>By: Taylor Wilson &amp; Emmanuelle Tamayo</a:t>
            </a:r>
            <a:endParaRPr lang="en-US" sz="2800" dirty="0">
              <a:latin typeface="Calibri" pitchFamily="34" charset="0"/>
            </a:endParaRPr>
          </a:p>
        </p:txBody>
      </p:sp>
      <p:pic>
        <p:nvPicPr>
          <p:cNvPr id="6" name="Picture 5" descr="Telgraph_with person.jpg"/>
          <p:cNvPicPr>
            <a:picLocks noChangeAspect="1"/>
          </p:cNvPicPr>
          <p:nvPr/>
        </p:nvPicPr>
        <p:blipFill>
          <a:blip r:embed="rId3" cstate="print"/>
          <a:stretch>
            <a:fillRect/>
          </a:stretch>
        </p:blipFill>
        <p:spPr>
          <a:xfrm>
            <a:off x="304800" y="4495800"/>
            <a:ext cx="2626078" cy="1939921"/>
          </a:xfrm>
          <a:prstGeom prst="rect">
            <a:avLst/>
          </a:prstGeom>
        </p:spPr>
      </p:pic>
      <p:pic>
        <p:nvPicPr>
          <p:cNvPr id="7"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324600" y="4648200"/>
            <a:ext cx="2446981" cy="171908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8" name="Rectangle 7"/>
          <p:cNvSpPr/>
          <p:nvPr/>
        </p:nvSpPr>
        <p:spPr>
          <a:xfrm>
            <a:off x="2133600" y="3962400"/>
            <a:ext cx="4070409" cy="369332"/>
          </a:xfrm>
          <a:prstGeom prst="rect">
            <a:avLst/>
          </a:prstGeom>
        </p:spPr>
        <p:txBody>
          <a:bodyPr wrap="none">
            <a:spAutoFit/>
          </a:bodyPr>
          <a:lstStyle/>
          <a:p>
            <a:pPr algn="ctr"/>
            <a:r>
              <a:rPr lang="en-US" dirty="0" smtClean="0"/>
              <a:t>(- .... .   - . .-.. . --. .-. .- .--. ....) </a:t>
            </a:r>
            <a:endParaRPr lang="en-US" dirty="0"/>
          </a:p>
        </p:txBody>
      </p:sp>
    </p:spTree>
  </p:cSld>
  <p:clrMapOvr>
    <a:masterClrMapping/>
  </p:clrMapOvr>
  <p:transition>
    <p:pull dir="ru"/>
    <p:sndAc>
      <p:stSnd>
        <p:snd r:embed="rId2" name="type.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tx1"/>
                </a:solidFill>
                <a:latin typeface="Calibri" pitchFamily="34" charset="0"/>
              </a:rPr>
              <a:t>Technology of Invention</a:t>
            </a:r>
            <a:endParaRPr lang="en-US" sz="4000" dirty="0">
              <a:solidFill>
                <a:schemeClr val="tx1"/>
              </a:solidFill>
              <a:latin typeface="Calibri" pitchFamily="34" charset="0"/>
            </a:endParaRPr>
          </a:p>
        </p:txBody>
      </p:sp>
      <p:sp>
        <p:nvSpPr>
          <p:cNvPr id="3" name="Content Placeholder 2"/>
          <p:cNvSpPr>
            <a:spLocks noGrp="1"/>
          </p:cNvSpPr>
          <p:nvPr>
            <p:ph sz="quarter" idx="1"/>
          </p:nvPr>
        </p:nvSpPr>
        <p:spPr/>
        <p:txBody>
          <a:bodyPr/>
          <a:lstStyle/>
          <a:p>
            <a:r>
              <a:rPr lang="en-US" dirty="0" smtClean="0">
                <a:latin typeface="Calibri" pitchFamily="34" charset="0"/>
              </a:rPr>
              <a:t> Telegraph is considered as the beginning of the technology invention in communication.</a:t>
            </a:r>
          </a:p>
          <a:p>
            <a:pPr>
              <a:buNone/>
            </a:pPr>
            <a:endParaRPr lang="en-US" dirty="0" smtClean="0"/>
          </a:p>
          <a:p>
            <a:pPr>
              <a:buNone/>
            </a:pPr>
            <a:endParaRPr lang="en-US" dirty="0" smtClean="0"/>
          </a:p>
          <a:p>
            <a:pPr>
              <a:buNone/>
            </a:pPr>
            <a:endParaRPr lang="en-US" dirty="0" smtClean="0"/>
          </a:p>
          <a:p>
            <a:endParaRPr lang="en-US" dirty="0"/>
          </a:p>
        </p:txBody>
      </p:sp>
    </p:spTree>
  </p:cSld>
  <p:clrMapOvr>
    <a:masterClrMapping/>
  </p:clrMapOvr>
  <p:transition>
    <p:spli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tx1"/>
                </a:solidFill>
                <a:latin typeface="Calibri" pitchFamily="34" charset="0"/>
              </a:rPr>
              <a:t>Overview of the Creation</a:t>
            </a:r>
            <a:endParaRPr lang="en-US" sz="4000" dirty="0">
              <a:solidFill>
                <a:schemeClr val="tx1"/>
              </a:solidFill>
              <a:latin typeface="Calibri" pitchFamily="34" charset="0"/>
            </a:endParaRPr>
          </a:p>
        </p:txBody>
      </p:sp>
      <p:graphicFrame>
        <p:nvGraphicFramePr>
          <p:cNvPr id="4" name="Content Placeholder 3"/>
          <p:cNvGraphicFramePr>
            <a:graphicFrameLocks noGrp="1"/>
          </p:cNvGraphicFramePr>
          <p:nvPr>
            <p:ph sz="quarter" idx="1"/>
          </p:nvPr>
        </p:nvGraphicFramePr>
        <p:xfrm>
          <a:off x="301625" y="1527175"/>
          <a:ext cx="8504240" cy="3205480"/>
        </p:xfrm>
        <a:graphic>
          <a:graphicData uri="http://schemas.openxmlformats.org/drawingml/2006/table">
            <a:tbl>
              <a:tblPr firstRow="1" bandRow="1">
                <a:tableStyleId>{5C22544A-7EE6-4342-B048-85BDC9FD1C3A}</a:tableStyleId>
              </a:tblPr>
              <a:tblGrid>
                <a:gridCol w="1700848"/>
                <a:gridCol w="1700848"/>
                <a:gridCol w="1700848"/>
                <a:gridCol w="1987231"/>
                <a:gridCol w="1414465"/>
              </a:tblGrid>
              <a:tr h="370840">
                <a:tc>
                  <a:txBody>
                    <a:bodyPr/>
                    <a:lstStyle/>
                    <a:p>
                      <a:r>
                        <a:rPr lang="en-US" dirty="0" smtClean="0">
                          <a:latin typeface="Calibri" pitchFamily="34" charset="0"/>
                        </a:rPr>
                        <a:t>Example</a:t>
                      </a:r>
                      <a:endParaRPr lang="en-US" dirty="0">
                        <a:latin typeface="Calibri" pitchFamily="34" charset="0"/>
                      </a:endParaRPr>
                    </a:p>
                  </a:txBody>
                  <a:tcPr marL="94491" marR="94491"/>
                </a:tc>
                <a:tc>
                  <a:txBody>
                    <a:bodyPr/>
                    <a:lstStyle/>
                    <a:p>
                      <a:r>
                        <a:rPr lang="en-US" dirty="0" smtClean="0">
                          <a:latin typeface="Calibri" pitchFamily="34" charset="0"/>
                        </a:rPr>
                        <a:t>Science</a:t>
                      </a:r>
                      <a:endParaRPr lang="en-US" dirty="0">
                        <a:latin typeface="Calibri" pitchFamily="34" charset="0"/>
                      </a:endParaRPr>
                    </a:p>
                  </a:txBody>
                  <a:tcPr marL="94491" marR="94491"/>
                </a:tc>
                <a:tc>
                  <a:txBody>
                    <a:bodyPr/>
                    <a:lstStyle/>
                    <a:p>
                      <a:r>
                        <a:rPr lang="en-US" dirty="0" smtClean="0">
                          <a:latin typeface="Calibri" pitchFamily="34" charset="0"/>
                        </a:rPr>
                        <a:t>Technology</a:t>
                      </a:r>
                      <a:endParaRPr lang="en-US" dirty="0">
                        <a:latin typeface="Calibri" pitchFamily="34" charset="0"/>
                      </a:endParaRPr>
                    </a:p>
                  </a:txBody>
                  <a:tcPr marL="94491" marR="94491"/>
                </a:tc>
                <a:tc>
                  <a:txBody>
                    <a:bodyPr/>
                    <a:lstStyle/>
                    <a:p>
                      <a:r>
                        <a:rPr lang="en-US" dirty="0" smtClean="0">
                          <a:latin typeface="Calibri" pitchFamily="34" charset="0"/>
                        </a:rPr>
                        <a:t>Engineering</a:t>
                      </a:r>
                      <a:endParaRPr lang="en-US" dirty="0">
                        <a:latin typeface="Calibri" pitchFamily="34" charset="0"/>
                      </a:endParaRPr>
                    </a:p>
                  </a:txBody>
                  <a:tcPr marL="94491" marR="94491"/>
                </a:tc>
                <a:tc>
                  <a:txBody>
                    <a:bodyPr/>
                    <a:lstStyle/>
                    <a:p>
                      <a:r>
                        <a:rPr lang="en-US" dirty="0" smtClean="0">
                          <a:latin typeface="Calibri" pitchFamily="34" charset="0"/>
                        </a:rPr>
                        <a:t>Math</a:t>
                      </a:r>
                      <a:endParaRPr lang="en-US" dirty="0">
                        <a:latin typeface="Calibri" pitchFamily="34" charset="0"/>
                      </a:endParaRPr>
                    </a:p>
                  </a:txBody>
                  <a:tcPr marL="94491" marR="94491"/>
                </a:tc>
              </a:tr>
              <a:tr h="370840">
                <a:tc>
                  <a:txBody>
                    <a:bodyPr/>
                    <a:lstStyle/>
                    <a:p>
                      <a:r>
                        <a:rPr lang="en-US" dirty="0" smtClean="0">
                          <a:latin typeface="Calibri" pitchFamily="34" charset="0"/>
                        </a:rPr>
                        <a:t> The Telegraph</a:t>
                      </a:r>
                      <a:endParaRPr lang="en-US" dirty="0">
                        <a:latin typeface="Calibri" pitchFamily="34" charset="0"/>
                      </a:endParaRPr>
                    </a:p>
                  </a:txBody>
                  <a:tcPr marL="94491" marR="9449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alibri" pitchFamily="34" charset="0"/>
                        </a:rPr>
                        <a:t> </a:t>
                      </a:r>
                      <a:r>
                        <a:rPr lang="en-US" baseline="0" dirty="0" smtClean="0">
                          <a:solidFill>
                            <a:schemeClr val="tx2">
                              <a:lumMod val="50000"/>
                            </a:schemeClr>
                          </a:solidFill>
                          <a:latin typeface="Calibri" pitchFamily="34" charset="0"/>
                        </a:rPr>
                        <a:t>Used existing knowledge of electricity </a:t>
                      </a:r>
                    </a:p>
                    <a:p>
                      <a:endParaRPr lang="en-US" dirty="0">
                        <a:latin typeface="Calibri" pitchFamily="34" charset="0"/>
                      </a:endParaRPr>
                    </a:p>
                  </a:txBody>
                  <a:tcPr marL="94491" marR="94491"/>
                </a:tc>
                <a:tc>
                  <a:txBody>
                    <a:bodyPr/>
                    <a:lstStyle/>
                    <a:p>
                      <a:r>
                        <a:rPr lang="en-US" dirty="0" smtClean="0">
                          <a:latin typeface="Calibri" pitchFamily="34" charset="0"/>
                        </a:rPr>
                        <a:t> -What is being used to  build: Wires,</a:t>
                      </a:r>
                      <a:r>
                        <a:rPr lang="en-US" baseline="0" dirty="0" smtClean="0">
                          <a:latin typeface="Calibri" pitchFamily="34" charset="0"/>
                        </a:rPr>
                        <a:t> buttons, codes,  buzzer, battery, transmitter</a:t>
                      </a:r>
                    </a:p>
                    <a:p>
                      <a:endParaRPr lang="en-US" dirty="0" smtClean="0">
                        <a:latin typeface="Calibri" pitchFamily="34" charset="0"/>
                      </a:endParaRPr>
                    </a:p>
                    <a:p>
                      <a:endParaRPr lang="en-US" dirty="0">
                        <a:latin typeface="Calibri" pitchFamily="34" charset="0"/>
                      </a:endParaRPr>
                    </a:p>
                  </a:txBody>
                  <a:tcPr marL="94491" marR="94491"/>
                </a:tc>
                <a:tc>
                  <a:txBody>
                    <a:bodyPr/>
                    <a:lstStyle/>
                    <a:p>
                      <a:r>
                        <a:rPr lang="en-US" dirty="0" smtClean="0">
                          <a:latin typeface="Calibri" pitchFamily="34" charset="0"/>
                        </a:rPr>
                        <a:t> </a:t>
                      </a:r>
                      <a:r>
                        <a:rPr lang="en-US" dirty="0" smtClean="0">
                          <a:solidFill>
                            <a:schemeClr val="tx2">
                              <a:lumMod val="50000"/>
                            </a:schemeClr>
                          </a:solidFill>
                          <a:latin typeface="Calibri" pitchFamily="34" charset="0"/>
                        </a:rPr>
                        <a:t>Used</a:t>
                      </a:r>
                      <a:r>
                        <a:rPr lang="en-US" baseline="0" dirty="0" smtClean="0">
                          <a:solidFill>
                            <a:schemeClr val="tx2">
                              <a:lumMod val="50000"/>
                            </a:schemeClr>
                          </a:solidFill>
                          <a:latin typeface="Calibri" pitchFamily="34" charset="0"/>
                        </a:rPr>
                        <a:t> electro magnets, set the first telecommunitons wiring along railroads.</a:t>
                      </a:r>
                      <a:endParaRPr lang="en-US" dirty="0">
                        <a:latin typeface="Calibri" pitchFamily="34" charset="0"/>
                      </a:endParaRPr>
                    </a:p>
                  </a:txBody>
                  <a:tcPr marL="94491" marR="94491"/>
                </a:tc>
                <a:tc>
                  <a:txBody>
                    <a:bodyPr/>
                    <a:lstStyle/>
                    <a:p>
                      <a:r>
                        <a:rPr lang="en-US" dirty="0" smtClean="0">
                          <a:latin typeface="Calibri" pitchFamily="34" charset="0"/>
                        </a:rPr>
                        <a:t> -The</a:t>
                      </a:r>
                      <a:r>
                        <a:rPr lang="en-US" baseline="0" dirty="0" smtClean="0">
                          <a:latin typeface="Calibri" pitchFamily="34" charset="0"/>
                        </a:rPr>
                        <a:t> height</a:t>
                      </a:r>
                    </a:p>
                    <a:p>
                      <a:r>
                        <a:rPr lang="en-US" baseline="0" dirty="0" smtClean="0">
                          <a:latin typeface="Calibri" pitchFamily="34" charset="0"/>
                        </a:rPr>
                        <a:t>-The length</a:t>
                      </a:r>
                      <a:r>
                        <a:rPr lang="en-US" dirty="0" smtClean="0">
                          <a:latin typeface="Calibri" pitchFamily="34" charset="0"/>
                        </a:rPr>
                        <a:t> </a:t>
                      </a:r>
                    </a:p>
                    <a:p>
                      <a:endParaRPr lang="en-US" dirty="0" smtClean="0">
                        <a:latin typeface="Calibri" pitchFamily="34" charset="0"/>
                      </a:endParaRPr>
                    </a:p>
                    <a:p>
                      <a:endParaRPr lang="en-US" dirty="0" smtClean="0">
                        <a:latin typeface="Calibri" pitchFamily="34" charset="0"/>
                      </a:endParaRPr>
                    </a:p>
                    <a:p>
                      <a:endParaRPr lang="en-US" dirty="0" smtClean="0">
                        <a:latin typeface="Calibri" pitchFamily="34" charset="0"/>
                      </a:endParaRPr>
                    </a:p>
                    <a:p>
                      <a:endParaRPr lang="en-US" dirty="0" smtClean="0">
                        <a:latin typeface="Calibri" pitchFamily="34" charset="0"/>
                      </a:endParaRPr>
                    </a:p>
                    <a:p>
                      <a:endParaRPr lang="en-US" dirty="0" smtClean="0">
                        <a:latin typeface="Calibri" pitchFamily="34" charset="0"/>
                      </a:endParaRPr>
                    </a:p>
                    <a:p>
                      <a:endParaRPr lang="en-US" dirty="0" smtClean="0">
                        <a:latin typeface="Calibri" pitchFamily="34" charset="0"/>
                      </a:endParaRPr>
                    </a:p>
                    <a:p>
                      <a:endParaRPr lang="en-US" dirty="0" smtClean="0">
                        <a:latin typeface="Calibri" pitchFamily="34" charset="0"/>
                      </a:endParaRPr>
                    </a:p>
                    <a:p>
                      <a:endParaRPr lang="en-US" dirty="0">
                        <a:latin typeface="Calibri" pitchFamily="34" charset="0"/>
                      </a:endParaRPr>
                    </a:p>
                  </a:txBody>
                  <a:tcPr marL="94491" marR="94491"/>
                </a:tc>
              </a:tr>
            </a:tbl>
          </a:graphicData>
        </a:graphic>
      </p:graphicFrame>
      <p:sp>
        <p:nvSpPr>
          <p:cNvPr id="6" name="Rectangle 5"/>
          <p:cNvSpPr/>
          <p:nvPr/>
        </p:nvSpPr>
        <p:spPr>
          <a:xfrm>
            <a:off x="2286000" y="4800600"/>
            <a:ext cx="4572000" cy="1477328"/>
          </a:xfrm>
          <a:prstGeom prst="rect">
            <a:avLst/>
          </a:prstGeom>
        </p:spPr>
        <p:txBody>
          <a:bodyPr>
            <a:spAutoFit/>
          </a:bodyPr>
          <a:lstStyle/>
          <a:p>
            <a:pPr>
              <a:defRPr/>
            </a:pPr>
            <a:r>
              <a:rPr lang="en-US" dirty="0" smtClean="0">
                <a:solidFill>
                  <a:schemeClr val="dk1"/>
                </a:solidFill>
                <a:latin typeface="Calibri" pitchFamily="34" charset="0"/>
              </a:rPr>
              <a:t>Telegraph is considered as a technology. Any technology used or invented it involves math in general. They designed them to work properly using formula and it cost money to do it.</a:t>
            </a:r>
          </a:p>
        </p:txBody>
      </p:sp>
    </p:spTree>
  </p:cSld>
  <p:clrMapOvr>
    <a:masterClrMapping/>
  </p:clrMapOvr>
  <p:transition>
    <p:blinds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Calibri" pitchFamily="34" charset="0"/>
              </a:rPr>
              <a:t>Negative impact on Society </a:t>
            </a:r>
            <a:endParaRPr lang="en-US" dirty="0">
              <a:solidFill>
                <a:schemeClr val="tx1"/>
              </a:solidFill>
              <a:latin typeface="Calibri" pitchFamily="34" charset="0"/>
            </a:endParaRPr>
          </a:p>
        </p:txBody>
      </p:sp>
      <p:sp>
        <p:nvSpPr>
          <p:cNvPr id="3" name="Content Placeholder 2"/>
          <p:cNvSpPr>
            <a:spLocks noGrp="1"/>
          </p:cNvSpPr>
          <p:nvPr>
            <p:ph sz="quarter" idx="1"/>
          </p:nvPr>
        </p:nvSpPr>
        <p:spPr/>
        <p:txBody>
          <a:bodyPr>
            <a:normAutofit/>
          </a:bodyPr>
          <a:lstStyle/>
          <a:p>
            <a:r>
              <a:rPr lang="en-US" dirty="0" smtClean="0">
                <a:latin typeface="Calibri" pitchFamily="34" charset="0"/>
              </a:rPr>
              <a:t>The negative impact of the telegraph to the society is that telegraph company increased and competition became so strong that ends up the telegraph service very bad and it was sent poorly or to different location. Sometimes the message was lost at all.</a:t>
            </a:r>
          </a:p>
          <a:p>
            <a:endParaRPr lang="en-US" dirty="0" smtClean="0"/>
          </a:p>
          <a:p>
            <a:pPr>
              <a:buNone/>
            </a:pPr>
            <a:r>
              <a:rPr lang="en-US" dirty="0" smtClean="0"/>
              <a:t> </a:t>
            </a:r>
          </a:p>
          <a:p>
            <a:pPr>
              <a:buNone/>
            </a:pPr>
            <a:endParaRPr lang="en-US" dirty="0" smtClean="0"/>
          </a:p>
          <a:p>
            <a:pPr>
              <a:buNone/>
            </a:pPr>
            <a:endParaRPr lang="en-US" dirty="0" smtClean="0"/>
          </a:p>
        </p:txBody>
      </p:sp>
      <p:pic>
        <p:nvPicPr>
          <p:cNvPr id="4" name="Picture 3" descr="simple telegraph.jpg"/>
          <p:cNvPicPr>
            <a:picLocks noChangeAspect="1"/>
          </p:cNvPicPr>
          <p:nvPr/>
        </p:nvPicPr>
        <p:blipFill>
          <a:blip r:embed="rId2" cstate="print"/>
          <a:stretch>
            <a:fillRect/>
          </a:stretch>
        </p:blipFill>
        <p:spPr>
          <a:xfrm>
            <a:off x="4953000" y="3429000"/>
            <a:ext cx="3690047" cy="2647950"/>
          </a:xfrm>
          <a:prstGeom prst="rect">
            <a:avLst/>
          </a:prstGeom>
        </p:spPr>
      </p:pic>
    </p:spTree>
  </p:cSld>
  <p:clrMapOvr>
    <a:masterClrMapping/>
  </p:clrMapOvr>
  <p:transition>
    <p:zoom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tx1"/>
                </a:solidFill>
                <a:latin typeface="Calibri" pitchFamily="34" charset="0"/>
              </a:rPr>
              <a:t>Resources</a:t>
            </a:r>
            <a:endParaRPr lang="en-US" sz="4000" dirty="0">
              <a:solidFill>
                <a:schemeClr val="tx1"/>
              </a:solidFill>
              <a:latin typeface="Calibri" pitchFamily="34" charset="0"/>
            </a:endParaRPr>
          </a:p>
        </p:txBody>
      </p:sp>
      <p:sp>
        <p:nvSpPr>
          <p:cNvPr id="3" name="Content Placeholder 2"/>
          <p:cNvSpPr>
            <a:spLocks noGrp="1"/>
          </p:cNvSpPr>
          <p:nvPr>
            <p:ph sz="quarter" idx="1"/>
          </p:nvPr>
        </p:nvSpPr>
        <p:spPr>
          <a:xfrm>
            <a:off x="304800" y="1524000"/>
            <a:ext cx="8503920" cy="4572000"/>
          </a:xfrm>
        </p:spPr>
        <p:txBody>
          <a:bodyPr>
            <a:normAutofit/>
          </a:bodyPr>
          <a:lstStyle/>
          <a:p>
            <a:r>
              <a:rPr lang="en-US" sz="2000" dirty="0" smtClean="0">
                <a:latin typeface="Calibri" pitchFamily="34" charset="0"/>
              </a:rPr>
              <a:t>http://www.brainyquote.com/quotes/keywords/telegraph.html</a:t>
            </a:r>
          </a:p>
          <a:p>
            <a:r>
              <a:rPr lang="en-US" sz="2000" dirty="0" smtClean="0">
                <a:latin typeface="Calibri" pitchFamily="34" charset="0"/>
              </a:rPr>
              <a:t>http://www.enchantedlearning.com/inventors/indext.shtml </a:t>
            </a:r>
          </a:p>
          <a:p>
            <a:r>
              <a:rPr lang="en-US" sz="2000" dirty="0" smtClean="0">
                <a:latin typeface="Calibri" pitchFamily="34" charset="0"/>
              </a:rPr>
              <a:t>http://inventors.about.com/od/tstartinventions/a/telegraph.htm</a:t>
            </a:r>
          </a:p>
          <a:p>
            <a:r>
              <a:rPr lang="en-US" sz="2000" dirty="0" smtClean="0">
                <a:latin typeface="Calibri" pitchFamily="34" charset="0"/>
              </a:rPr>
              <a:t>http://eh.net/encyclopedia/article/nonnenmacher.industry.telegraphic.us</a:t>
            </a:r>
          </a:p>
          <a:p>
            <a:r>
              <a:rPr lang="en-US" sz="2000" dirty="0" smtClean="0">
                <a:latin typeface="Calibri" pitchFamily="34" charset="0"/>
              </a:rPr>
              <a:t> </a:t>
            </a:r>
            <a:r>
              <a:rPr lang="en-US" sz="2000" dirty="0" smtClean="0">
                <a:latin typeface="Calibri" pitchFamily="34" charset="0"/>
              </a:rPr>
              <a:t>http://communication.howstuffworks.com/history-of-fax1.htm </a:t>
            </a:r>
          </a:p>
          <a:p>
            <a:r>
              <a:rPr lang="en-US" sz="2000" dirty="0" smtClean="0">
                <a:latin typeface="Calibri" pitchFamily="34" charset="0"/>
              </a:rPr>
              <a:t>http://www.enchantedlearning.com/inventors/</a:t>
            </a:r>
          </a:p>
          <a:p>
            <a:r>
              <a:rPr lang="en-US" sz="2000" dirty="0" smtClean="0">
                <a:latin typeface="Calibri" pitchFamily="34" charset="0"/>
              </a:rPr>
              <a:t>http://www.madere.com/firstnet.htm </a:t>
            </a:r>
            <a:endParaRPr lang="en-US" sz="2000" dirty="0" smtClean="0">
              <a:latin typeface="Calibri" pitchFamily="34" charset="0"/>
            </a:endParaRPr>
          </a:p>
          <a:p>
            <a:pPr>
              <a:buNone/>
            </a:pPr>
            <a:endParaRPr lang="en-US" sz="2000" dirty="0" smtClean="0"/>
          </a:p>
          <a:p>
            <a:endParaRPr lang="en-US" sz="2000" dirty="0"/>
          </a:p>
        </p:txBody>
      </p:sp>
    </p:spTree>
  </p:cSld>
  <p:clrMapOvr>
    <a:masterClrMapping/>
  </p:clrMapOvr>
  <p:transition>
    <p:blinds/>
    <p:sndAc>
      <p:stSnd>
        <p:snd r:embed="rId2" name="applause.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Calibri" pitchFamily="34" charset="0"/>
              </a:rPr>
              <a:t>The Telegraph Functions</a:t>
            </a:r>
            <a:endParaRPr lang="en-US" dirty="0">
              <a:solidFill>
                <a:schemeClr val="tx1"/>
              </a:solidFill>
              <a:latin typeface="Calibri" pitchFamily="34" charset="0"/>
            </a:endParaRPr>
          </a:p>
        </p:txBody>
      </p:sp>
      <p:sp>
        <p:nvSpPr>
          <p:cNvPr id="3" name="Content Placeholder 2"/>
          <p:cNvSpPr>
            <a:spLocks noGrp="1"/>
          </p:cNvSpPr>
          <p:nvPr>
            <p:ph sz="half" idx="1"/>
          </p:nvPr>
        </p:nvSpPr>
        <p:spPr>
          <a:xfrm>
            <a:off x="301752" y="1371600"/>
            <a:ext cx="4038600" cy="3048000"/>
          </a:xfrm>
        </p:spPr>
        <p:txBody>
          <a:bodyPr/>
          <a:lstStyle/>
          <a:p>
            <a:pPr>
              <a:buNone/>
            </a:pPr>
            <a:r>
              <a:rPr lang="en-US" b="1" dirty="0" smtClean="0">
                <a:latin typeface="Calibri" pitchFamily="34" charset="0"/>
              </a:rPr>
              <a:t>Purpose:</a:t>
            </a:r>
          </a:p>
          <a:p>
            <a:r>
              <a:rPr lang="en-US" dirty="0" smtClean="0">
                <a:latin typeface="Calibri" pitchFamily="34" charset="0"/>
              </a:rPr>
              <a:t>To send messages faster than previous systems of communication. </a:t>
            </a:r>
          </a:p>
          <a:p>
            <a:pPr>
              <a:buNone/>
            </a:pPr>
            <a:endParaRPr lang="en-US" dirty="0" smtClean="0"/>
          </a:p>
          <a:p>
            <a:endParaRPr lang="en-US" dirty="0"/>
          </a:p>
        </p:txBody>
      </p:sp>
      <p:sp>
        <p:nvSpPr>
          <p:cNvPr id="4" name="Content Placeholder 3"/>
          <p:cNvSpPr>
            <a:spLocks noGrp="1"/>
          </p:cNvSpPr>
          <p:nvPr>
            <p:ph sz="half" idx="2"/>
          </p:nvPr>
        </p:nvSpPr>
        <p:spPr>
          <a:xfrm>
            <a:off x="4800600" y="1371600"/>
            <a:ext cx="4038600" cy="2590800"/>
          </a:xfrm>
        </p:spPr>
        <p:txBody>
          <a:bodyPr/>
          <a:lstStyle/>
          <a:p>
            <a:pPr>
              <a:buNone/>
            </a:pPr>
            <a:r>
              <a:rPr lang="en-US" b="1" dirty="0" smtClean="0">
                <a:latin typeface="Calibri" pitchFamily="34" charset="0"/>
              </a:rPr>
              <a:t>Functions:</a:t>
            </a:r>
          </a:p>
          <a:p>
            <a:r>
              <a:rPr lang="en-US" sz="2400" dirty="0" smtClean="0">
                <a:latin typeface="Calibri" pitchFamily="34" charset="0"/>
              </a:rPr>
              <a:t>A telegraph works by sending messages through wires using electrical signals. </a:t>
            </a:r>
            <a:endParaRPr lang="en-US" sz="2400" b="1" dirty="0" smtClean="0">
              <a:latin typeface="Calibri" pitchFamily="34" charset="0"/>
            </a:endParaRPr>
          </a:p>
          <a:p>
            <a:endParaRPr lang="en-US" dirty="0"/>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800600" y="3276600"/>
            <a:ext cx="4058478" cy="2667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b="0" dirty="0" smtClean="0">
                <a:solidFill>
                  <a:schemeClr val="tx1"/>
                </a:solidFill>
                <a:latin typeface="Calibri" pitchFamily="34" charset="0"/>
              </a:rPr>
              <a:t>Telegraph</a:t>
            </a:r>
            <a:endParaRPr lang="en-US" b="0" dirty="0">
              <a:solidFill>
                <a:schemeClr val="tx1"/>
              </a:solidFill>
              <a:latin typeface="Calibri" pitchFamily="34" charset="0"/>
            </a:endParaRPr>
          </a:p>
        </p:txBody>
      </p:sp>
      <p:sp>
        <p:nvSpPr>
          <p:cNvPr id="3" name="Text Placeholder 2"/>
          <p:cNvSpPr>
            <a:spLocks noGrp="1"/>
          </p:cNvSpPr>
          <p:nvPr>
            <p:ph type="body" sz="half" idx="3"/>
          </p:nvPr>
        </p:nvSpPr>
        <p:spPr/>
        <p:txBody>
          <a:bodyPr/>
          <a:lstStyle/>
          <a:p>
            <a:r>
              <a:rPr lang="en-US" b="0" dirty="0" smtClean="0">
                <a:solidFill>
                  <a:schemeClr val="tx1"/>
                </a:solidFill>
                <a:latin typeface="Calibri" pitchFamily="34" charset="0"/>
              </a:rPr>
              <a:t>Email</a:t>
            </a:r>
            <a:endParaRPr lang="en-US" b="0" dirty="0">
              <a:solidFill>
                <a:schemeClr val="tx1"/>
              </a:solidFill>
              <a:latin typeface="Calibri" pitchFamily="34" charset="0"/>
            </a:endParaRPr>
          </a:p>
        </p:txBody>
      </p:sp>
      <p:sp>
        <p:nvSpPr>
          <p:cNvPr id="4" name="Content Placeholder 3"/>
          <p:cNvSpPr>
            <a:spLocks noGrp="1"/>
          </p:cNvSpPr>
          <p:nvPr>
            <p:ph sz="quarter" idx="2"/>
          </p:nvPr>
        </p:nvSpPr>
        <p:spPr/>
        <p:txBody>
          <a:bodyPr/>
          <a:lstStyle/>
          <a:p>
            <a:r>
              <a:rPr lang="en-US" dirty="0" smtClean="0">
                <a:latin typeface="Calibri" pitchFamily="34" charset="0"/>
              </a:rPr>
              <a:t>Takes longer to send a </a:t>
            </a:r>
            <a:r>
              <a:rPr lang="en-US" dirty="0" smtClean="0">
                <a:latin typeface="Calibri" pitchFamily="34" charset="0"/>
              </a:rPr>
              <a:t>message</a:t>
            </a:r>
          </a:p>
          <a:p>
            <a:r>
              <a:rPr lang="en-US" dirty="0" smtClean="0">
                <a:latin typeface="Calibri" pitchFamily="34" charset="0"/>
              </a:rPr>
              <a:t>Has to be </a:t>
            </a:r>
            <a:r>
              <a:rPr lang="en-US" dirty="0" smtClean="0">
                <a:latin typeface="Calibri" pitchFamily="34" charset="0"/>
              </a:rPr>
              <a:t>decoded</a:t>
            </a:r>
          </a:p>
          <a:p>
            <a:r>
              <a:rPr lang="en-US" dirty="0" smtClean="0">
                <a:latin typeface="Calibri" pitchFamily="34" charset="0"/>
              </a:rPr>
              <a:t>Must be delivered by messenger</a:t>
            </a:r>
          </a:p>
          <a:p>
            <a:endParaRPr lang="en-US" dirty="0" smtClean="0">
              <a:latin typeface="Calibri" pitchFamily="34" charset="0"/>
            </a:endParaRPr>
          </a:p>
          <a:p>
            <a:endParaRPr lang="en-US" dirty="0" smtClean="0">
              <a:latin typeface="Calibri" pitchFamily="34" charset="0"/>
            </a:endParaRPr>
          </a:p>
          <a:p>
            <a:endParaRPr lang="en-US" dirty="0"/>
          </a:p>
        </p:txBody>
      </p:sp>
      <p:sp>
        <p:nvSpPr>
          <p:cNvPr id="5" name="Content Placeholder 4"/>
          <p:cNvSpPr>
            <a:spLocks noGrp="1"/>
          </p:cNvSpPr>
          <p:nvPr>
            <p:ph sz="quarter" idx="4"/>
          </p:nvPr>
        </p:nvSpPr>
        <p:spPr/>
        <p:txBody>
          <a:bodyPr/>
          <a:lstStyle/>
          <a:p>
            <a:r>
              <a:rPr lang="en-US" dirty="0" smtClean="0">
                <a:latin typeface="Calibri" pitchFamily="34" charset="0"/>
              </a:rPr>
              <a:t>Convenient</a:t>
            </a:r>
          </a:p>
          <a:p>
            <a:r>
              <a:rPr lang="en-US" dirty="0" smtClean="0">
                <a:latin typeface="Calibri" pitchFamily="34" charset="0"/>
              </a:rPr>
              <a:t>  </a:t>
            </a:r>
            <a:r>
              <a:rPr lang="en-US" dirty="0" smtClean="0">
                <a:latin typeface="Calibri" pitchFamily="34" charset="0"/>
              </a:rPr>
              <a:t>Electronically submits your </a:t>
            </a:r>
            <a:r>
              <a:rPr lang="en-US" dirty="0" smtClean="0">
                <a:latin typeface="Calibri" pitchFamily="34" charset="0"/>
              </a:rPr>
              <a:t>message</a:t>
            </a:r>
          </a:p>
          <a:p>
            <a:r>
              <a:rPr lang="en-US" dirty="0" smtClean="0">
                <a:latin typeface="Calibri" pitchFamily="34" charset="0"/>
              </a:rPr>
              <a:t>Provides almost instant receipt of message</a:t>
            </a:r>
          </a:p>
          <a:p>
            <a:pPr>
              <a:buNone/>
            </a:pPr>
            <a:endParaRPr lang="en-US" dirty="0" smtClean="0">
              <a:latin typeface="Calibri" pitchFamily="34" charset="0"/>
            </a:endParaRPr>
          </a:p>
          <a:p>
            <a:endParaRPr lang="en-US" dirty="0" smtClean="0">
              <a:latin typeface="Calibri" pitchFamily="34" charset="0"/>
            </a:endParaRPr>
          </a:p>
          <a:p>
            <a:endParaRPr lang="en-US" dirty="0"/>
          </a:p>
        </p:txBody>
      </p:sp>
      <p:sp>
        <p:nvSpPr>
          <p:cNvPr id="6" name="Title 5"/>
          <p:cNvSpPr>
            <a:spLocks noGrp="1"/>
          </p:cNvSpPr>
          <p:nvPr>
            <p:ph type="title"/>
          </p:nvPr>
        </p:nvSpPr>
        <p:spPr/>
        <p:txBody>
          <a:bodyPr/>
          <a:lstStyle/>
          <a:p>
            <a:r>
              <a:rPr lang="en-US" dirty="0" smtClean="0">
                <a:solidFill>
                  <a:schemeClr val="tx1"/>
                </a:solidFill>
                <a:latin typeface="Calibri" pitchFamily="34" charset="0"/>
              </a:rPr>
              <a:t>Telegraph vs. Email</a:t>
            </a:r>
            <a:endParaRPr lang="en-US" dirty="0">
              <a:solidFill>
                <a:schemeClr val="tx1"/>
              </a:solidFill>
              <a:latin typeface="Calibri" pitchFamily="34" charset="0"/>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Calibri" pitchFamily="34" charset="0"/>
              </a:rPr>
              <a:t>Innovation for Improvement </a:t>
            </a:r>
            <a:endParaRPr lang="en-US" dirty="0">
              <a:solidFill>
                <a:schemeClr val="tx1"/>
              </a:solidFill>
              <a:latin typeface="Calibri" pitchFamily="34" charset="0"/>
            </a:endParaRPr>
          </a:p>
        </p:txBody>
      </p:sp>
      <p:sp>
        <p:nvSpPr>
          <p:cNvPr id="3" name="Content Placeholder 2"/>
          <p:cNvSpPr>
            <a:spLocks noGrp="1"/>
          </p:cNvSpPr>
          <p:nvPr>
            <p:ph sz="quarter" idx="1"/>
          </p:nvPr>
        </p:nvSpPr>
        <p:spPr/>
        <p:txBody>
          <a:bodyPr/>
          <a:lstStyle/>
          <a:p>
            <a:r>
              <a:rPr lang="en-US" dirty="0" smtClean="0">
                <a:latin typeface="Calibri" pitchFamily="34" charset="0"/>
              </a:rPr>
              <a:t> Expanding the wire network available was the biggest innovation in telegraphy allowing messages to be sent nationwide and over seas. Eventually, the telegraph was adapted to send photos and pictures. Making the telegraph a early relative to the telephone and fax machine.</a:t>
            </a:r>
          </a:p>
          <a:p>
            <a:pPr>
              <a:buNone/>
            </a:pPr>
            <a:endParaRPr lang="en-US" dirty="0"/>
          </a:p>
        </p:txBody>
      </p:sp>
    </p:spTree>
  </p:cSld>
  <p:clrMapOvr>
    <a:masterClrMapping/>
  </p:clrMapOvr>
  <p:transition>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solidFill>
                  <a:schemeClr val="tx1"/>
                </a:solidFill>
              </a:rPr>
              <a:t>Types  </a:t>
            </a:r>
            <a:r>
              <a:rPr lang="en-US" dirty="0" smtClean="0">
                <a:solidFill>
                  <a:schemeClr val="tx1"/>
                </a:solidFill>
              </a:rPr>
              <a:t>Invented</a:t>
            </a:r>
            <a:endParaRPr lang="en-US" dirty="0">
              <a:solidFill>
                <a:schemeClr val="tx1"/>
              </a:solidFill>
            </a:endParaRPr>
          </a:p>
        </p:txBody>
      </p:sp>
      <p:sp>
        <p:nvSpPr>
          <p:cNvPr id="3" name="Content Placeholder 2"/>
          <p:cNvSpPr>
            <a:spLocks noGrp="1"/>
          </p:cNvSpPr>
          <p:nvPr>
            <p:ph sz="quarter" idx="1"/>
          </p:nvPr>
        </p:nvSpPr>
        <p:spPr>
          <a:xfrm>
            <a:off x="533400" y="1600200"/>
            <a:ext cx="8229600" cy="4625609"/>
          </a:xfrm>
          <a:noFill/>
        </p:spPr>
        <p:txBody>
          <a:bodyPr/>
          <a:lstStyle/>
          <a:p>
            <a:pPr marL="0" indent="0">
              <a:buNone/>
            </a:pPr>
            <a:endParaRPr lang="en-US" dirty="0" smtClean="0"/>
          </a:p>
          <a:p>
            <a:pPr marL="457200" indent="-457200">
              <a:buFont typeface="Wingdings" pitchFamily="2" charset="2"/>
              <a:buChar char="v"/>
            </a:pPr>
            <a:r>
              <a:rPr lang="en-US" dirty="0" smtClean="0">
                <a:latin typeface="Calibri" pitchFamily="34" charset="0"/>
              </a:rPr>
              <a:t>Optical Telegraph: Smoke signals, Beacon </a:t>
            </a:r>
          </a:p>
          <a:p>
            <a:pPr marL="457200" indent="-457200">
              <a:buFont typeface="Wingdings" pitchFamily="2" charset="2"/>
              <a:buChar char="v"/>
            </a:pPr>
            <a:r>
              <a:rPr lang="en-US" dirty="0" smtClean="0">
                <a:latin typeface="Calibri" pitchFamily="34" charset="0"/>
              </a:rPr>
              <a:t>Oceanic </a:t>
            </a:r>
            <a:r>
              <a:rPr lang="en-US" dirty="0" smtClean="0">
                <a:latin typeface="Calibri" pitchFamily="34" charset="0"/>
              </a:rPr>
              <a:t>Telegraph: Allowed for telegraphs to be sent over seas </a:t>
            </a:r>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99032"/>
          </a:xfrm>
        </p:spPr>
        <p:txBody>
          <a:bodyPr>
            <a:normAutofit/>
          </a:bodyPr>
          <a:lstStyle/>
          <a:p>
            <a:r>
              <a:rPr lang="en-US" sz="4000" dirty="0" smtClean="0">
                <a:solidFill>
                  <a:schemeClr val="tx1"/>
                </a:solidFill>
                <a:latin typeface="Calibri" pitchFamily="34" charset="0"/>
              </a:rPr>
              <a:t>Positive Impact of Invention</a:t>
            </a:r>
            <a:endParaRPr lang="en-US" sz="4000" dirty="0">
              <a:solidFill>
                <a:schemeClr val="tx1"/>
              </a:solidFill>
              <a:latin typeface="Calibri" pitchFamily="34" charset="0"/>
            </a:endParaRPr>
          </a:p>
        </p:txBody>
      </p:sp>
      <p:sp>
        <p:nvSpPr>
          <p:cNvPr id="3" name="Content Placeholder 2"/>
          <p:cNvSpPr>
            <a:spLocks noGrp="1"/>
          </p:cNvSpPr>
          <p:nvPr>
            <p:ph sz="quarter" idx="1"/>
          </p:nvPr>
        </p:nvSpPr>
        <p:spPr/>
        <p:txBody>
          <a:bodyPr/>
          <a:lstStyle/>
          <a:p>
            <a:r>
              <a:rPr lang="en-US" dirty="0" smtClean="0">
                <a:latin typeface="Calibri" pitchFamily="34" charset="0"/>
              </a:rPr>
              <a:t> Easier to communicate</a:t>
            </a:r>
          </a:p>
          <a:p>
            <a:r>
              <a:rPr lang="en-US" dirty="0" smtClean="0">
                <a:latin typeface="Calibri" pitchFamily="34" charset="0"/>
              </a:rPr>
              <a:t>Basis for modern telecommunications </a:t>
            </a:r>
          </a:p>
          <a:p>
            <a:r>
              <a:rPr lang="en-US" dirty="0" smtClean="0">
                <a:latin typeface="Calibri" pitchFamily="34" charset="0"/>
              </a:rPr>
              <a:t>Important news traveled faster</a:t>
            </a:r>
          </a:p>
          <a:p>
            <a:endParaRPr lang="en-US" dirty="0" smtClean="0"/>
          </a:p>
          <a:p>
            <a:endParaRPr lang="en-US" dirty="0" smtClean="0"/>
          </a:p>
          <a:p>
            <a:endParaRPr lang="en-US" dirty="0" smtClean="0"/>
          </a:p>
        </p:txBody>
      </p:sp>
    </p:spTree>
  </p:cSld>
  <p:clrMapOvr>
    <a:masterClrMapping/>
  </p:clrMapOvr>
  <p:transition>
    <p:pull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tx1"/>
                </a:solidFill>
                <a:latin typeface="Calibri" pitchFamily="34" charset="0"/>
              </a:rPr>
              <a:t>Inventor</a:t>
            </a:r>
            <a:r>
              <a:rPr lang="en-US" sz="4000" dirty="0" smtClean="0">
                <a:solidFill>
                  <a:schemeClr val="tx1"/>
                </a:solidFill>
                <a:latin typeface="Calibri" pitchFamily="34" charset="0"/>
              </a:rPr>
              <a:t>, Date and Invention </a:t>
            </a:r>
            <a:r>
              <a:rPr lang="en-US" sz="4000" dirty="0" smtClean="0">
                <a:solidFill>
                  <a:schemeClr val="tx1"/>
                </a:solidFill>
                <a:latin typeface="Calibri" pitchFamily="34" charset="0"/>
              </a:rPr>
              <a:t>Details</a:t>
            </a:r>
            <a:endParaRPr lang="en-US" sz="4000" dirty="0">
              <a:solidFill>
                <a:schemeClr val="tx1"/>
              </a:solidFill>
              <a:latin typeface="Calibri" pitchFamily="34" charset="0"/>
            </a:endParaRPr>
          </a:p>
        </p:txBody>
      </p:sp>
      <p:sp>
        <p:nvSpPr>
          <p:cNvPr id="3" name="Content Placeholder 2"/>
          <p:cNvSpPr>
            <a:spLocks noGrp="1"/>
          </p:cNvSpPr>
          <p:nvPr>
            <p:ph sz="quarter" idx="1"/>
          </p:nvPr>
        </p:nvSpPr>
        <p:spPr>
          <a:xfrm>
            <a:off x="457200" y="1676400"/>
            <a:ext cx="8229600" cy="4525963"/>
          </a:xfrm>
        </p:spPr>
        <p:txBody>
          <a:bodyPr/>
          <a:lstStyle/>
          <a:p>
            <a:r>
              <a:rPr lang="en-US" dirty="0" smtClean="0">
                <a:latin typeface="Calibri" pitchFamily="34" charset="0"/>
              </a:rPr>
              <a:t>Inventor and date:  Samuel Finley Breese Morse, 1835</a:t>
            </a:r>
            <a:endParaRPr lang="en-US" u="sng" dirty="0" smtClean="0">
              <a:latin typeface="Calibri" pitchFamily="34" charset="0"/>
            </a:endParaRPr>
          </a:p>
          <a:p>
            <a:r>
              <a:rPr lang="en-US" dirty="0" smtClean="0">
                <a:latin typeface="Calibri" pitchFamily="34" charset="0"/>
              </a:rPr>
              <a:t>Invention details: Buttons; Used for typing messages | Send button; Used to send the messages to people</a:t>
            </a:r>
          </a:p>
        </p:txBody>
      </p:sp>
      <p:pic>
        <p:nvPicPr>
          <p:cNvPr id="4" name="Picture 3" descr="telegraph.gif"/>
          <p:cNvPicPr>
            <a:picLocks noChangeAspect="1"/>
          </p:cNvPicPr>
          <p:nvPr/>
        </p:nvPicPr>
        <p:blipFill>
          <a:blip r:embed="rId2" cstate="print"/>
          <a:stretch>
            <a:fillRect/>
          </a:stretch>
        </p:blipFill>
        <p:spPr>
          <a:xfrm>
            <a:off x="2286000" y="3505200"/>
            <a:ext cx="4343400" cy="2106549"/>
          </a:xfrm>
          <a:prstGeom prst="rect">
            <a:avLst/>
          </a:prstGeom>
        </p:spPr>
      </p:pic>
    </p:spTree>
  </p:cSld>
  <p:clrMapOvr>
    <a:masterClrMapping/>
  </p:clrMapOvr>
  <p:transition>
    <p:strips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latin typeface="Calibri" pitchFamily="34" charset="0"/>
              </a:rPr>
              <a:t>Quote about the Invention</a:t>
            </a:r>
            <a:endParaRPr lang="en-US" dirty="0">
              <a:solidFill>
                <a:schemeClr val="tx1"/>
              </a:solidFill>
              <a:latin typeface="Calibri" pitchFamily="34" charset="0"/>
            </a:endParaRPr>
          </a:p>
        </p:txBody>
      </p:sp>
      <p:sp>
        <p:nvSpPr>
          <p:cNvPr id="3" name="Content Placeholder 2"/>
          <p:cNvSpPr>
            <a:spLocks noGrp="1"/>
          </p:cNvSpPr>
          <p:nvPr>
            <p:ph sz="quarter" idx="1"/>
          </p:nvPr>
        </p:nvSpPr>
        <p:spPr/>
        <p:txBody>
          <a:bodyPr>
            <a:normAutofit/>
          </a:bodyPr>
          <a:lstStyle/>
          <a:p>
            <a:r>
              <a:rPr lang="en-US" dirty="0" smtClean="0">
                <a:latin typeface="Calibri" pitchFamily="34" charset="0"/>
              </a:rPr>
              <a:t>Quote: “What hath God wrought?”</a:t>
            </a:r>
            <a:br>
              <a:rPr lang="en-US" dirty="0" smtClean="0">
                <a:latin typeface="Calibri" pitchFamily="34" charset="0"/>
              </a:rPr>
            </a:br>
            <a:r>
              <a:rPr lang="en-US" dirty="0" smtClean="0">
                <a:latin typeface="Calibri" pitchFamily="34" charset="0"/>
              </a:rPr>
              <a:t>                    -Samuel F.B. Morse</a:t>
            </a:r>
          </a:p>
          <a:p>
            <a:r>
              <a:rPr lang="en-US" dirty="0" smtClean="0">
                <a:latin typeface="Calibri" pitchFamily="34" charset="0"/>
              </a:rPr>
              <a:t>First Message Sent</a:t>
            </a:r>
            <a:r>
              <a:rPr lang="en-US" dirty="0" smtClean="0"/>
              <a:t/>
            </a:r>
            <a:br>
              <a:rPr lang="en-US" dirty="0" smtClean="0"/>
            </a:br>
            <a:r>
              <a:rPr lang="en-US" dirty="0" smtClean="0"/>
              <a:t/>
            </a:r>
            <a:br>
              <a:rPr lang="en-US" dirty="0" smtClean="0"/>
            </a:br>
            <a:endParaRPr lang="en-US" dirty="0"/>
          </a:p>
        </p:txBody>
      </p:sp>
    </p:spTree>
  </p:cSld>
  <p:clrMapOvr>
    <a:masterClrMapping/>
  </p:clrMapOvr>
  <p:transition>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Calibri" pitchFamily="34" charset="0"/>
              </a:rPr>
              <a:t>Types of Inventions</a:t>
            </a:r>
            <a:endParaRPr lang="en-US" dirty="0">
              <a:solidFill>
                <a:schemeClr val="tx1"/>
              </a:solidFill>
              <a:latin typeface="Calibri" pitchFamily="34" charset="0"/>
            </a:endParaRPr>
          </a:p>
        </p:txBody>
      </p:sp>
      <p:sp>
        <p:nvSpPr>
          <p:cNvPr id="3" name="Content Placeholder 2"/>
          <p:cNvSpPr>
            <a:spLocks noGrp="1"/>
          </p:cNvSpPr>
          <p:nvPr>
            <p:ph sz="quarter" idx="1"/>
          </p:nvPr>
        </p:nvSpPr>
        <p:spPr/>
        <p:txBody>
          <a:bodyPr anchor="ctr">
            <a:normAutofit fontScale="77500" lnSpcReduction="20000"/>
          </a:bodyPr>
          <a:lstStyle/>
          <a:p>
            <a:r>
              <a:rPr lang="en-US" sz="4400" dirty="0" smtClean="0">
                <a:latin typeface="Calibri" pitchFamily="34" charset="0"/>
              </a:rPr>
              <a:t> Electrical: </a:t>
            </a:r>
          </a:p>
          <a:p>
            <a:r>
              <a:rPr lang="en-US" dirty="0" smtClean="0">
                <a:latin typeface="Calibri" pitchFamily="34" charset="0"/>
              </a:rPr>
              <a:t>The </a:t>
            </a:r>
            <a:r>
              <a:rPr lang="en-US" b="1" dirty="0" smtClean="0">
                <a:latin typeface="Calibri" pitchFamily="34" charset="0"/>
              </a:rPr>
              <a:t>electric telegraph</a:t>
            </a:r>
            <a:r>
              <a:rPr lang="en-US" dirty="0" smtClean="0">
                <a:latin typeface="Calibri" pitchFamily="34" charset="0"/>
              </a:rPr>
              <a:t> is a communication system that transmitted electric signals over wires from location to location and translated a message.  William Sturgeon invented the electric telegraph in 1825. It was further develop by Joseph Henry in 1830, Charles Wheatstone in 1837 and Samuel Morse in 1835.</a:t>
            </a:r>
            <a:endParaRPr lang="en-US" dirty="0" smtClean="0"/>
          </a:p>
          <a:p>
            <a:pPr lvl="1">
              <a:buNone/>
            </a:pPr>
            <a:endParaRPr lang="en-US" dirty="0" smtClean="0"/>
          </a:p>
          <a:p>
            <a:r>
              <a:rPr lang="en-US" sz="4400" dirty="0" smtClean="0"/>
              <a:t> </a:t>
            </a:r>
            <a:r>
              <a:rPr lang="en-US" sz="4400" dirty="0" smtClean="0">
                <a:latin typeface="Calibri" pitchFamily="34" charset="0"/>
              </a:rPr>
              <a:t>Non-Electrical:  </a:t>
            </a:r>
          </a:p>
          <a:p>
            <a:r>
              <a:rPr lang="en-US" dirty="0" smtClean="0">
                <a:latin typeface="Calibri" pitchFamily="34" charset="0"/>
              </a:rPr>
              <a:t>The</a:t>
            </a:r>
            <a:r>
              <a:rPr lang="en-US" b="1" dirty="0" smtClean="0">
                <a:latin typeface="Calibri" pitchFamily="34" charset="0"/>
              </a:rPr>
              <a:t> non-electric telegraph</a:t>
            </a:r>
            <a:r>
              <a:rPr lang="en-US" dirty="0" smtClean="0">
                <a:latin typeface="Calibri" pitchFamily="34" charset="0"/>
              </a:rPr>
              <a:t> was invented by Claude Chappe in 1794. This system was visual and used semaphore, a flag-based alphabet, and depended on a line of sight for communication. The optical telegraph was replaced by the electric telegraph.</a:t>
            </a:r>
          </a:p>
          <a:p>
            <a:endParaRPr lang="en-US" dirty="0" smtClean="0"/>
          </a:p>
          <a:p>
            <a:pPr>
              <a:buNone/>
            </a:pPr>
            <a:r>
              <a:rPr lang="en-US" dirty="0"/>
              <a:t>	</a:t>
            </a:r>
            <a:r>
              <a:rPr lang="en-US" dirty="0" smtClean="0"/>
              <a:t>	 </a:t>
            </a:r>
            <a:endParaRPr lang="en-US" dirty="0"/>
          </a:p>
          <a:p>
            <a:pPr lvl="1">
              <a:buNone/>
            </a:pPr>
            <a:endParaRPr lang="en-US" dirty="0" smtClean="0"/>
          </a:p>
        </p:txBody>
      </p:sp>
    </p:spTree>
  </p:cSld>
  <p:clrMapOvr>
    <a:masterClrMapping/>
  </p:clrMapOvr>
  <p:transition>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656</TotalTime>
  <Words>466</Words>
  <Application>Microsoft Office PowerPoint</Application>
  <PresentationFormat>On-screen Show (4:3)</PresentationFormat>
  <Paragraphs>82</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Civic</vt:lpstr>
      <vt:lpstr>Technology Investigation</vt:lpstr>
      <vt:lpstr>The Telegraph Functions</vt:lpstr>
      <vt:lpstr>Telegraph vs. Email</vt:lpstr>
      <vt:lpstr>Innovation for Improvement </vt:lpstr>
      <vt:lpstr>Types  Invented</vt:lpstr>
      <vt:lpstr>Positive Impact of Invention</vt:lpstr>
      <vt:lpstr>Inventor, Date and Invention Details</vt:lpstr>
      <vt:lpstr>Quote about the Invention</vt:lpstr>
      <vt:lpstr>Types of Inventions</vt:lpstr>
      <vt:lpstr>Technology of Invention</vt:lpstr>
      <vt:lpstr>Overview of the Creation</vt:lpstr>
      <vt:lpstr>Negative impact on Society </vt:lpstr>
      <vt:lpstr>Resources</vt:lpstr>
    </vt:vector>
  </TitlesOfParts>
  <Company>HCISD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Technology Investigation</dc:title>
  <dc:creator>Standalone</dc:creator>
  <cp:lastModifiedBy>581918</cp:lastModifiedBy>
  <cp:revision>63</cp:revision>
  <dcterms:created xsi:type="dcterms:W3CDTF">2011-06-21T18:24:37Z</dcterms:created>
  <dcterms:modified xsi:type="dcterms:W3CDTF">2011-09-26T18:31:15Z</dcterms:modified>
</cp:coreProperties>
</file>