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69" r:id="rId2"/>
    <p:sldId id="256" r:id="rId3"/>
    <p:sldId id="270" r:id="rId4"/>
    <p:sldId id="271" r:id="rId5"/>
    <p:sldId id="258" r:id="rId6"/>
    <p:sldId id="274" r:id="rId7"/>
    <p:sldId id="263" r:id="rId8"/>
    <p:sldId id="272" r:id="rId9"/>
    <p:sldId id="257" r:id="rId10"/>
    <p:sldId id="264" r:id="rId11"/>
    <p:sldId id="265" r:id="rId12"/>
    <p:sldId id="268" r:id="rId13"/>
    <p:sldId id="259" r:id="rId14"/>
    <p:sldId id="27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4598" autoAdjust="0"/>
  </p:normalViewPr>
  <p:slideViewPr>
    <p:cSldViewPr>
      <p:cViewPr varScale="1">
        <p:scale>
          <a:sx n="102" d="100"/>
          <a:sy n="102" d="100"/>
        </p:scale>
        <p:origin x="-192" y="-84"/>
      </p:cViewPr>
      <p:guideLst>
        <p:guide orient="horz" pos="2160"/>
        <p:guide pos="2880"/>
      </p:guideLst>
    </p:cSldViewPr>
  </p:slideViewPr>
  <p:outlineViewPr>
    <p:cViewPr>
      <p:scale>
        <a:sx n="33" d="100"/>
        <a:sy n="33" d="100"/>
      </p:scale>
      <p:origin x="0" y="141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3CC350C0-8F9D-4E0B-B061-1B8516F9A561}" type="datetimeFigureOut">
              <a:rPr lang="en-US"/>
              <a:pPr>
                <a:defRPr/>
              </a:pPr>
              <a:t>9/30/2011</a:t>
            </a:fld>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FD33927D-D7F5-4C98-B4D7-40581E536E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F36DBA7-E316-4541-9230-50C543CCFFD3}" type="datetimeFigureOut">
              <a:rPr lang="en-US"/>
              <a:pPr>
                <a:defRPr/>
              </a:pPr>
              <a:t>9/30/2011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A7D8C05-58EE-413B-BB30-BC87ACB0D32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BDADA33-10BC-4A70-B305-A83B1C8A8A12}" type="datetimeFigureOut">
              <a:rPr lang="en-US"/>
              <a:pPr>
                <a:defRPr/>
              </a:pPr>
              <a:t>9/30/2011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72BC60A-2103-489A-A22B-086FDC46FC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8B173DA5-9172-4697-9F06-E7CA8AF591F7}" type="datetimeFigureOut">
              <a:rPr lang="en-US"/>
              <a:pPr>
                <a:defRPr/>
              </a:pPr>
              <a:t>9/30/2011</a:t>
            </a:fld>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6938CC-9F6E-442F-A578-6E4BE8C0A8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18AF552A-2D67-418B-A6BA-834DA2B3A2C9}" type="datetimeFigureOut">
              <a:rPr lang="en-US"/>
              <a:pPr>
                <a:defRPr/>
              </a:pPr>
              <a:t>9/30/2011</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EE382305-0D3F-4F7D-BD32-37EF6FDD958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9C9B640F-98C1-4386-BC83-B121968B3AA4}" type="datetimeFigureOut">
              <a:rPr lang="en-US"/>
              <a:pPr>
                <a:defRPr/>
              </a:pPr>
              <a:t>9/30/2011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8A1C9C2-DA20-4F7B-AEE5-E8876BCC05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9BEC18DC-B0FF-47F0-841D-B5001F7A1867}" type="datetimeFigureOut">
              <a:rPr lang="en-US"/>
              <a:pPr>
                <a:defRPr/>
              </a:pPr>
              <a:t>9/30/2011</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smtClean="0"/>
            </a:lvl1pPr>
          </a:lstStyle>
          <a:p>
            <a:pPr>
              <a:defRPr/>
            </a:pPr>
            <a:fld id="{B5469624-2EC9-488C-AD87-72987CF8531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3C376FA4-BCE9-4746-854A-8DBFB567C083}" type="datetimeFigureOut">
              <a:rPr lang="en-US"/>
              <a:pPr>
                <a:defRPr/>
              </a:pPr>
              <a:t>9/30/2011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A5A34CE-932E-4F74-9968-405AA9A9D4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1B80AC8-F032-46FB-A9BE-BC7CDB3DCE40}" type="datetimeFigureOut">
              <a:rPr lang="en-US"/>
              <a:pPr>
                <a:defRPr/>
              </a:pPr>
              <a:t>9/30/2011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EB9771A-4F55-419F-A783-2DFC0EC43E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smtClean="0"/>
            </a:lvl1pPr>
          </a:lstStyle>
          <a:p>
            <a:pPr>
              <a:defRPr/>
            </a:pPr>
            <a:fld id="{5B7AEC58-798A-4F70-9533-B5EDB056FD6F}" type="datetimeFigureOut">
              <a:rPr lang="en-US"/>
              <a:pPr>
                <a:defRPr/>
              </a:pPr>
              <a:t>9/30/2011</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391DD175-FD75-474C-98C1-7A05B653730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smtClean="0"/>
            </a:lvl1pPr>
          </a:lstStyle>
          <a:p>
            <a:pPr>
              <a:defRPr/>
            </a:pPr>
            <a:fld id="{4DA350D1-D1A2-480B-94A6-D82EEBBA1DF4}" type="datetimeFigureOut">
              <a:rPr lang="en-US"/>
              <a:pPr>
                <a:defRPr/>
              </a:pPr>
              <a:t>9/30/2011</a:t>
            </a:fld>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smtClean="0"/>
            </a:lvl1pPr>
          </a:lstStyle>
          <a:p>
            <a:pPr>
              <a:defRPr/>
            </a:pPr>
            <a:fld id="{852477EB-987B-48C9-AAE2-77AA8DFE6E1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9F549E73-5EFB-45E2-9B05-82CC7D5E65E2}" type="datetimeFigureOut">
              <a:rPr lang="en-US"/>
              <a:pPr>
                <a:defRPr/>
              </a:pPr>
              <a:t>9/30/2011</a:t>
            </a:fld>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cs typeface="+mn-cs"/>
              </a:defRPr>
            </a:lvl1pPr>
          </a:lstStyle>
          <a:p>
            <a:pPr>
              <a:defRPr/>
            </a:pPr>
            <a:fld id="{64287337-4D93-4EEF-9E89-2FC3227044B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88" r:id="rId6"/>
    <p:sldLayoutId id="2147483789" r:id="rId7"/>
    <p:sldLayoutId id="2147483797" r:id="rId8"/>
    <p:sldLayoutId id="2147483798" r:id="rId9"/>
    <p:sldLayoutId id="2147483790" r:id="rId10"/>
    <p:sldLayoutId id="2147483791"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2.xml"/><Relationship Id="rId5" Type="http://schemas.openxmlformats.org/officeDocument/2006/relationships/image" Target="../media/image21.wmf"/><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hyperlink" Target="http://www.quotationspage.com/myquotations.php?add=24945" TargetMode="External"/><Relationship Id="rId7" Type="http://schemas.openxmlformats.org/officeDocument/2006/relationships/image" Target="../media/image7.gif"/><Relationship Id="rId2" Type="http://schemas.openxmlformats.org/officeDocument/2006/relationships/hyperlink" Target="http://www.quotationspage.com/quote/24945.html" TargetMode="Externa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hyperlink" Target="http://www.quotationspage.com/quote/24945.html#emai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9.png"/><Relationship Id="rId3" Type="http://schemas.openxmlformats.org/officeDocument/2006/relationships/hyperlink" Target="http://www.quotationspage.com/quote/39629.html" TargetMode="External"/><Relationship Id="rId7" Type="http://schemas.openxmlformats.org/officeDocument/2006/relationships/hyperlink" Target="http://www.quotationspage.com/quote/39629.html#email" TargetMode="External"/><Relationship Id="rId12" Type="http://schemas.openxmlformats.org/officeDocument/2006/relationships/hyperlink" Target="http://www.quotationspage.com/quote/24945.html#email"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6.gif"/><Relationship Id="rId11" Type="http://schemas.openxmlformats.org/officeDocument/2006/relationships/hyperlink" Target="http://www.quotationspage.com/myquotations.php?add=24945" TargetMode="External"/><Relationship Id="rId5" Type="http://schemas.openxmlformats.org/officeDocument/2006/relationships/hyperlink" Target="http://www.quotationspage.com/myquotations.php?add=39629" TargetMode="External"/><Relationship Id="rId10" Type="http://schemas.openxmlformats.org/officeDocument/2006/relationships/hyperlink" Target="http://www.quotationspage.com/quote/24945.html" TargetMode="External"/><Relationship Id="rId4" Type="http://schemas.openxmlformats.org/officeDocument/2006/relationships/image" Target="../media/image5.gif"/><Relationship Id="rId9" Type="http://schemas.openxmlformats.org/officeDocument/2006/relationships/image" Target="../media/image8.gif"/><Relationship Id="rId1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3657600"/>
            <a:ext cx="6400800" cy="1752600"/>
          </a:xfrm>
        </p:spPr>
        <p:txBody>
          <a:bodyPr/>
          <a:lstStyle/>
          <a:p>
            <a:r>
              <a:rPr lang="en-US" dirty="0" smtClean="0"/>
              <a:t>GTT Project 1.1.3a</a:t>
            </a:r>
          </a:p>
        </p:txBody>
      </p:sp>
      <p:sp>
        <p:nvSpPr>
          <p:cNvPr id="2" name="Title 1"/>
          <p:cNvSpPr>
            <a:spLocks noGrp="1"/>
          </p:cNvSpPr>
          <p:nvPr>
            <p:ph type="ctrTitle"/>
          </p:nvPr>
        </p:nvSpPr>
        <p:spPr>
          <a:xfrm>
            <a:off x="685800" y="381000"/>
            <a:ext cx="7772400" cy="1470025"/>
          </a:xfrm>
        </p:spPr>
        <p:txBody>
          <a:bodyPr/>
          <a:lstStyle/>
          <a:p>
            <a:r>
              <a:rPr lang="en-US" dirty="0" smtClean="0"/>
              <a:t>Technology Investigation</a:t>
            </a:r>
            <a:endParaRPr lang="en-US" dirty="0"/>
          </a:p>
        </p:txBody>
      </p:sp>
      <p:sp>
        <p:nvSpPr>
          <p:cNvPr id="4" name="TextBox 3"/>
          <p:cNvSpPr txBox="1"/>
          <p:nvPr/>
        </p:nvSpPr>
        <p:spPr>
          <a:xfrm>
            <a:off x="762000" y="1600200"/>
            <a:ext cx="7772400" cy="1015663"/>
          </a:xfrm>
          <a:prstGeom prst="rect">
            <a:avLst/>
          </a:prstGeom>
          <a:noFill/>
        </p:spPr>
        <p:txBody>
          <a:bodyPr wrap="square" rtlCol="0">
            <a:spAutoFit/>
          </a:bodyPr>
          <a:lstStyle/>
          <a:p>
            <a:pPr algn="ctr"/>
            <a:r>
              <a:rPr lang="en-US" sz="6000" dirty="0" smtClean="0">
                <a:latin typeface="Arial Black" pitchFamily="34" charset="0"/>
              </a:rPr>
              <a:t>The Light Bulb</a:t>
            </a:r>
            <a:endParaRPr lang="en-US" sz="6000" dirty="0">
              <a:latin typeface="Arial Black" pitchFamily="34" charset="0"/>
            </a:endParaRPr>
          </a:p>
        </p:txBody>
      </p:sp>
      <p:sp>
        <p:nvSpPr>
          <p:cNvPr id="5" name="TextBox 4"/>
          <p:cNvSpPr txBox="1"/>
          <p:nvPr/>
        </p:nvSpPr>
        <p:spPr>
          <a:xfrm>
            <a:off x="3124200" y="5715000"/>
            <a:ext cx="3505200" cy="954107"/>
          </a:xfrm>
          <a:prstGeom prst="rect">
            <a:avLst/>
          </a:prstGeom>
          <a:noFill/>
        </p:spPr>
        <p:txBody>
          <a:bodyPr wrap="square" rtlCol="0">
            <a:spAutoFit/>
          </a:bodyPr>
          <a:lstStyle/>
          <a:p>
            <a:r>
              <a:rPr lang="en-US" sz="2800" dirty="0" smtClean="0"/>
              <a:t>By: Brandon Alegria  And Cade Powel. </a:t>
            </a:r>
            <a:endParaRPr lang="en-US" sz="2800" dirty="0"/>
          </a:p>
        </p:txBody>
      </p:sp>
      <p:pic>
        <p:nvPicPr>
          <p:cNvPr id="13314" name="Picture 2" descr="Light Bulb"/>
          <p:cNvPicPr>
            <a:picLocks noChangeAspect="1" noChangeArrowheads="1"/>
          </p:cNvPicPr>
          <p:nvPr/>
        </p:nvPicPr>
        <p:blipFill>
          <a:blip r:embed="rId2" cstate="print"/>
          <a:srcRect/>
          <a:stretch>
            <a:fillRect/>
          </a:stretch>
        </p:blipFill>
        <p:spPr bwMode="auto">
          <a:xfrm>
            <a:off x="990600" y="2514600"/>
            <a:ext cx="2676525" cy="3314701"/>
          </a:xfrm>
          <a:prstGeom prst="rect">
            <a:avLst/>
          </a:prstGeom>
          <a:noFill/>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234156"/>
            <a:ext cx="8229600" cy="1399033"/>
          </a:xfrm>
        </p:spPr>
        <p:txBody>
          <a:bodyPr/>
          <a:lstStyle/>
          <a:p>
            <a:pPr marL="484632" fontAlgn="auto">
              <a:spcAft>
                <a:spcPts val="0"/>
              </a:spcAft>
              <a:defRPr/>
            </a:pPr>
            <a:r>
              <a:rPr lang="en-US" dirty="0" smtClean="0">
                <a:solidFill>
                  <a:schemeClr val="accent1">
                    <a:tint val="83000"/>
                    <a:satMod val="150000"/>
                  </a:schemeClr>
                </a:solidFill>
              </a:rPr>
              <a:t>Overview of the Creation</a:t>
            </a:r>
            <a:endParaRPr lang="en-US" dirty="0">
              <a:solidFill>
                <a:schemeClr val="accent1">
                  <a:tint val="83000"/>
                  <a:satMod val="150000"/>
                </a:schemeClr>
              </a:solidFill>
            </a:endParaRPr>
          </a:p>
        </p:txBody>
      </p:sp>
      <p:graphicFrame>
        <p:nvGraphicFramePr>
          <p:cNvPr id="22558" name="Group 30"/>
          <p:cNvGraphicFramePr>
            <a:graphicFrameLocks noGrp="1"/>
          </p:cNvGraphicFramePr>
          <p:nvPr>
            <p:ph idx="1"/>
          </p:nvPr>
        </p:nvGraphicFramePr>
        <p:xfrm>
          <a:off x="457200" y="1905000"/>
          <a:ext cx="8229600" cy="3754755"/>
        </p:xfrm>
        <a:graphic>
          <a:graphicData uri="http://schemas.openxmlformats.org/drawingml/2006/table">
            <a:tbl>
              <a:tblPr/>
              <a:tblGrid>
                <a:gridCol w="1646238"/>
                <a:gridCol w="1646237"/>
                <a:gridCol w="1644650"/>
                <a:gridCol w="1646238"/>
                <a:gridCol w="1646237"/>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Gothic" pitchFamily="34" charset="0"/>
                          <a:cs typeface="Arial" charset="0"/>
                        </a:rPr>
                        <a:t>Example</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Gothic" pitchFamily="34" charset="0"/>
                          <a:cs typeface="Arial" charset="0"/>
                        </a:rPr>
                        <a:t>Science</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Gothic" pitchFamily="34" charset="0"/>
                          <a:cs typeface="Arial" charset="0"/>
                        </a:rPr>
                        <a:t>Technology</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Gothic" pitchFamily="34" charset="0"/>
                          <a:cs typeface="Arial" charset="0"/>
                        </a:rPr>
                        <a:t>Engineering</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Gothic" pitchFamily="34" charset="0"/>
                          <a:cs typeface="Arial" charset="0"/>
                        </a:rPr>
                        <a:t>Math</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Gothic" pitchFamily="34" charset="0"/>
                          <a:cs typeface="Arial" charset="0"/>
                        </a:rPr>
                        <a:t> </a:t>
                      </a:r>
                      <a:r>
                        <a:rPr kumimoji="0" lang="en-US" sz="1800" b="0" i="0" u="none" strike="noStrike" cap="none" normalizeH="0" baseline="0" smtClean="0">
                          <a:ln>
                            <a:noFill/>
                          </a:ln>
                          <a:solidFill>
                            <a:schemeClr val="accent1"/>
                          </a:solidFill>
                          <a:effectLst/>
                          <a:latin typeface="Century Gothic" pitchFamily="34" charset="0"/>
                          <a:cs typeface="Arial" charset="0"/>
                        </a:rPr>
                        <a:t>Light bulb</a:t>
                      </a:r>
                      <a:endParaRPr kumimoji="0" lang="en-US" sz="1800" b="0" i="0" u="none" strike="noStrike" cap="none" normalizeH="0" baseline="0" smtClean="0">
                        <a:ln>
                          <a:noFill/>
                        </a:ln>
                        <a:solidFill>
                          <a:srgbClr val="000000"/>
                        </a:solidFill>
                        <a:effectLst/>
                        <a:latin typeface="Century Gothic" pitchFamily="34" charset="0"/>
                        <a:cs typeface="Arial" charset="0"/>
                      </a:endParaRP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E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1"/>
                          </a:solidFill>
                          <a:effectLst/>
                          <a:latin typeface="Century Gothic" pitchFamily="34" charset="0"/>
                          <a:cs typeface="Arial" charset="0"/>
                        </a:rPr>
                        <a:t>They used chemicals to make light</a:t>
                      </a:r>
                      <a:r>
                        <a:rPr kumimoji="0" lang="en-US" sz="1800" b="0" i="0" u="none" strike="noStrike" cap="none" normalizeH="0" baseline="0" smtClean="0">
                          <a:ln>
                            <a:noFill/>
                          </a:ln>
                          <a:solidFill>
                            <a:srgbClr val="000000"/>
                          </a:solidFill>
                          <a:effectLst/>
                          <a:latin typeface="Century Gothic" pitchFamily="34" charset="0"/>
                          <a:cs typeface="Arial" charset="0"/>
                        </a:rPr>
                        <a:t>.</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E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1"/>
                          </a:solidFill>
                          <a:effectLst/>
                          <a:latin typeface="Century Gothic" pitchFamily="34" charset="0"/>
                          <a:cs typeface="Arial" charset="0"/>
                        </a:rPr>
                        <a:t>Electric battery to make electric arc.</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E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1"/>
                          </a:solidFill>
                          <a:effectLst/>
                          <a:latin typeface="Century Gothic" pitchFamily="34" charset="0"/>
                          <a:cs typeface="Arial" charset="0"/>
                        </a:rPr>
                        <a:t>To design the light bulb.</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ED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accent1"/>
                          </a:solidFill>
                          <a:effectLst/>
                          <a:latin typeface="Century Gothic" pitchFamily="34" charset="0"/>
                          <a:cs typeface="Arial" charset="0"/>
                        </a:rPr>
                        <a:t>Calculate how long it would stay 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Gothic" pitchFamily="34" charset="0"/>
                          <a:cs typeface="Arial" charset="0"/>
                        </a:rPr>
                        <a:t> </a:t>
                      </a:r>
                    </a:p>
                  </a:txBody>
                  <a:tcPr marL="91439" marR="914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EDB"/>
                    </a:solidFill>
                  </a:tcPr>
                </a:tc>
              </a:tr>
            </a:tbl>
          </a:graphicData>
        </a:graphic>
      </p:graphicFrame>
      <p:sp>
        <p:nvSpPr>
          <p:cNvPr id="22551" name="Litebulb"/>
          <p:cNvSpPr>
            <a:spLocks noEditPoints="1" noChangeArrowheads="1"/>
          </p:cNvSpPr>
          <p:nvPr/>
        </p:nvSpPr>
        <p:spPr bwMode="auto">
          <a:xfrm>
            <a:off x="533400" y="3581400"/>
            <a:ext cx="1219200" cy="1905000"/>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a:lstStyle/>
          <a:p>
            <a:endParaRPr lang="en-US"/>
          </a:p>
        </p:txBody>
      </p:sp>
      <p:pic>
        <p:nvPicPr>
          <p:cNvPr id="22552" name="Picture 24" descr="j0301076"/>
          <p:cNvPicPr>
            <a:picLocks noChangeAspect="1" noChangeArrowheads="1"/>
          </p:cNvPicPr>
          <p:nvPr/>
        </p:nvPicPr>
        <p:blipFill>
          <a:blip r:embed="rId2" cstate="print"/>
          <a:srcRect/>
          <a:stretch>
            <a:fillRect/>
          </a:stretch>
        </p:blipFill>
        <p:spPr bwMode="auto">
          <a:xfrm>
            <a:off x="2209800" y="4114800"/>
            <a:ext cx="1371600" cy="1371600"/>
          </a:xfrm>
          <a:prstGeom prst="rect">
            <a:avLst/>
          </a:prstGeom>
          <a:noFill/>
        </p:spPr>
      </p:pic>
      <p:pic>
        <p:nvPicPr>
          <p:cNvPr id="22554" name="Picture 26" descr="j0285750"/>
          <p:cNvPicPr>
            <a:picLocks noChangeAspect="1" noChangeArrowheads="1"/>
          </p:cNvPicPr>
          <p:nvPr/>
        </p:nvPicPr>
        <p:blipFill>
          <a:blip r:embed="rId3" cstate="print"/>
          <a:srcRect/>
          <a:stretch>
            <a:fillRect/>
          </a:stretch>
        </p:blipFill>
        <p:spPr bwMode="auto">
          <a:xfrm>
            <a:off x="3733800" y="4495800"/>
            <a:ext cx="1600200" cy="1120775"/>
          </a:xfrm>
          <a:prstGeom prst="rect">
            <a:avLst/>
          </a:prstGeom>
          <a:noFill/>
        </p:spPr>
      </p:pic>
      <p:pic>
        <p:nvPicPr>
          <p:cNvPr id="22555" name="Picture 27" descr="MP900400420[1]"/>
          <p:cNvPicPr>
            <a:picLocks noChangeAspect="1" noChangeArrowheads="1"/>
          </p:cNvPicPr>
          <p:nvPr/>
        </p:nvPicPr>
        <p:blipFill>
          <a:blip r:embed="rId4" cstate="print"/>
          <a:srcRect/>
          <a:stretch>
            <a:fillRect/>
          </a:stretch>
        </p:blipFill>
        <p:spPr bwMode="auto">
          <a:xfrm>
            <a:off x="5562600" y="4191000"/>
            <a:ext cx="1295400" cy="1279525"/>
          </a:xfrm>
          <a:prstGeom prst="rect">
            <a:avLst/>
          </a:prstGeom>
          <a:noFill/>
        </p:spPr>
      </p:pic>
      <p:pic>
        <p:nvPicPr>
          <p:cNvPr id="22556" name="Picture 28" descr="MC900094733[1]"/>
          <p:cNvPicPr>
            <a:picLocks noChangeAspect="1" noChangeArrowheads="1"/>
          </p:cNvPicPr>
          <p:nvPr/>
        </p:nvPicPr>
        <p:blipFill>
          <a:blip r:embed="rId5" cstate="print"/>
          <a:srcRect/>
          <a:stretch>
            <a:fillRect/>
          </a:stretch>
        </p:blipFill>
        <p:spPr bwMode="auto">
          <a:xfrm>
            <a:off x="7162800" y="3962400"/>
            <a:ext cx="1403350" cy="1536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2558"/>
                                        </p:tgtEl>
                                        <p:attrNameLst>
                                          <p:attrName>style.visibility</p:attrName>
                                        </p:attrNameLst>
                                      </p:cBhvr>
                                      <p:to>
                                        <p:strVal val="visible"/>
                                      </p:to>
                                    </p:set>
                                    <p:anim calcmode="lin" valueType="num">
                                      <p:cBhvr additive="base">
                                        <p:cTn id="7" dur="5000" fill="hold"/>
                                        <p:tgtEl>
                                          <p:spTgt spid="22558"/>
                                        </p:tgtEl>
                                        <p:attrNameLst>
                                          <p:attrName>ppt_x</p:attrName>
                                        </p:attrNameLst>
                                      </p:cBhvr>
                                      <p:tavLst>
                                        <p:tav tm="0">
                                          <p:val>
                                            <p:strVal val="#ppt_x"/>
                                          </p:val>
                                        </p:tav>
                                        <p:tav tm="100000">
                                          <p:val>
                                            <p:strVal val="#ppt_x"/>
                                          </p:val>
                                        </p:tav>
                                      </p:tavLst>
                                    </p:anim>
                                    <p:anim calcmode="lin" valueType="num">
                                      <p:cBhvr additive="base">
                                        <p:cTn id="8" dur="5000" fill="hold"/>
                                        <p:tgtEl>
                                          <p:spTgt spid="225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234156"/>
            <a:ext cx="8229600" cy="1399033"/>
          </a:xfrm>
        </p:spPr>
        <p:txBody>
          <a:bodyPr/>
          <a:lstStyle/>
          <a:p>
            <a:pPr marL="484632" fontAlgn="auto">
              <a:spcAft>
                <a:spcPts val="0"/>
              </a:spcAft>
              <a:defRPr/>
            </a:pPr>
            <a:r>
              <a:rPr lang="en-US" dirty="0" smtClean="0">
                <a:solidFill>
                  <a:schemeClr val="accent1">
                    <a:tint val="83000"/>
                    <a:satMod val="150000"/>
                  </a:schemeClr>
                </a:solidFill>
              </a:rPr>
              <a:t>Positive Impact of Invention</a:t>
            </a:r>
            <a:endParaRPr lang="en-US" dirty="0">
              <a:solidFill>
                <a:schemeClr val="accent1">
                  <a:tint val="83000"/>
                  <a:satMod val="150000"/>
                </a:schemeClr>
              </a:solidFill>
            </a:endParaRPr>
          </a:p>
        </p:txBody>
      </p:sp>
      <p:sp>
        <p:nvSpPr>
          <p:cNvPr id="23554" name="Content Placeholder 2"/>
          <p:cNvSpPr>
            <a:spLocks noGrp="1"/>
          </p:cNvSpPr>
          <p:nvPr>
            <p:ph idx="1"/>
          </p:nvPr>
        </p:nvSpPr>
        <p:spPr>
          <a:xfrm>
            <a:off x="457200" y="1882775"/>
            <a:ext cx="8229600" cy="4572000"/>
          </a:xfrm>
        </p:spPr>
        <p:txBody>
          <a:bodyPr/>
          <a:lstStyle/>
          <a:p>
            <a:pPr>
              <a:buFont typeface="Wingdings 2" pitchFamily="18" charset="2"/>
              <a:buNone/>
            </a:pPr>
            <a:r>
              <a:rPr lang="en-US" smtClean="0">
                <a:solidFill>
                  <a:schemeClr val="accent1"/>
                </a:solidFill>
              </a:rPr>
              <a:t>It Impacted The world in a serious way by</a:t>
            </a:r>
          </a:p>
          <a:p>
            <a:pPr>
              <a:buFont typeface="Wingdings 2" pitchFamily="18" charset="2"/>
              <a:buNone/>
            </a:pPr>
            <a:r>
              <a:rPr lang="en-US" smtClean="0">
                <a:solidFill>
                  <a:schemeClr val="accent1"/>
                </a:solidFill>
              </a:rPr>
              <a:t>not having to buy up to ten candles just to </a:t>
            </a:r>
          </a:p>
          <a:p>
            <a:pPr>
              <a:buFont typeface="Wingdings 2" pitchFamily="18" charset="2"/>
              <a:buNone/>
            </a:pPr>
            <a:r>
              <a:rPr lang="en-US" smtClean="0">
                <a:solidFill>
                  <a:schemeClr val="accent1"/>
                </a:solidFill>
              </a:rPr>
              <a:t>light up their house, but now they can get </a:t>
            </a:r>
          </a:p>
          <a:p>
            <a:pPr>
              <a:buFont typeface="Wingdings 2" pitchFamily="18" charset="2"/>
              <a:buNone/>
            </a:pPr>
            <a:r>
              <a:rPr lang="en-US" smtClean="0">
                <a:solidFill>
                  <a:schemeClr val="accent1"/>
                </a:solidFill>
              </a:rPr>
              <a:t>a light bulb that can give off enough light </a:t>
            </a:r>
          </a:p>
          <a:p>
            <a:pPr>
              <a:buFont typeface="Wingdings 2" pitchFamily="18" charset="2"/>
              <a:buNone/>
            </a:pPr>
            <a:r>
              <a:rPr lang="en-US" smtClean="0">
                <a:solidFill>
                  <a:schemeClr val="accent1"/>
                </a:solidFill>
              </a:rPr>
              <a:t>for you to see.</a:t>
            </a:r>
          </a:p>
          <a:p>
            <a:pPr>
              <a:buFont typeface="Wingdings 2" pitchFamily="18" charset="2"/>
              <a:buNone/>
            </a:pPr>
            <a:r>
              <a:rPr lang="en-US" smtClean="0"/>
              <a:t> </a:t>
            </a:r>
          </a:p>
          <a:p>
            <a:pPr>
              <a:buFont typeface="Wingdings 2" pitchFamily="18" charset="2"/>
              <a:buNone/>
            </a:pPr>
            <a:r>
              <a:rPr lang="en-US" smtClean="0"/>
              <a:t> </a:t>
            </a:r>
          </a:p>
          <a:p>
            <a:pPr>
              <a:buFont typeface="Wingdings 2" pitchFamily="18" charset="2"/>
              <a:buNone/>
            </a:pPr>
            <a:r>
              <a:rPr lang="en-US" smtClean="0"/>
              <a:t> </a:t>
            </a:r>
          </a:p>
        </p:txBody>
      </p:sp>
      <p:pic>
        <p:nvPicPr>
          <p:cNvPr id="23556" name="Picture 4" descr="MC900157019[1]"/>
          <p:cNvPicPr>
            <a:picLocks noChangeAspect="1" noChangeArrowheads="1"/>
          </p:cNvPicPr>
          <p:nvPr/>
        </p:nvPicPr>
        <p:blipFill>
          <a:blip r:embed="rId2" cstate="print"/>
          <a:srcRect/>
          <a:stretch>
            <a:fillRect/>
          </a:stretch>
        </p:blipFill>
        <p:spPr bwMode="auto">
          <a:xfrm>
            <a:off x="6115050" y="4344988"/>
            <a:ext cx="1825625" cy="1943100"/>
          </a:xfrm>
          <a:prstGeom prst="rect">
            <a:avLst/>
          </a:prstGeom>
          <a:noFill/>
        </p:spPr>
      </p:pic>
      <p:pic>
        <p:nvPicPr>
          <p:cNvPr id="23557" name="Picture 5" descr="MC900441322[1]"/>
          <p:cNvPicPr>
            <a:picLocks noChangeAspect="1" noChangeArrowheads="1"/>
          </p:cNvPicPr>
          <p:nvPr/>
        </p:nvPicPr>
        <p:blipFill>
          <a:blip r:embed="rId3" cstate="print"/>
          <a:srcRect/>
          <a:stretch>
            <a:fillRect/>
          </a:stretch>
        </p:blipFill>
        <p:spPr bwMode="auto">
          <a:xfrm>
            <a:off x="685800" y="4419600"/>
            <a:ext cx="1828800" cy="1828800"/>
          </a:xfrm>
          <a:prstGeom prst="rect">
            <a:avLst/>
          </a:prstGeom>
          <a:noFill/>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355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marL="484632" fontAlgn="auto">
              <a:spcAft>
                <a:spcPts val="0"/>
              </a:spcAft>
              <a:defRPr/>
            </a:pPr>
            <a:r>
              <a:rPr lang="en-US" dirty="0" smtClean="0">
                <a:solidFill>
                  <a:schemeClr val="accent1">
                    <a:tint val="83000"/>
                    <a:satMod val="150000"/>
                  </a:schemeClr>
                </a:solidFill>
              </a:rPr>
              <a:t>Negative impact on Society </a:t>
            </a:r>
            <a:endParaRPr lang="en-US" dirty="0">
              <a:solidFill>
                <a:schemeClr val="accent1">
                  <a:tint val="83000"/>
                  <a:satMod val="150000"/>
                </a:schemeClr>
              </a:solidFill>
            </a:endParaRPr>
          </a:p>
        </p:txBody>
      </p:sp>
      <p:sp>
        <p:nvSpPr>
          <p:cNvPr id="24578" name="Content Placeholder 2"/>
          <p:cNvSpPr>
            <a:spLocks noGrp="1"/>
          </p:cNvSpPr>
          <p:nvPr>
            <p:ph idx="1"/>
          </p:nvPr>
        </p:nvSpPr>
        <p:spPr>
          <a:xfrm>
            <a:off x="457200" y="1295400"/>
            <a:ext cx="8229600" cy="5159375"/>
          </a:xfrm>
        </p:spPr>
        <p:txBody>
          <a:bodyPr/>
          <a:lstStyle/>
          <a:p>
            <a:pPr>
              <a:buFont typeface="Wingdings 2" pitchFamily="18" charset="2"/>
              <a:buNone/>
            </a:pPr>
            <a:r>
              <a:rPr lang="en-US" smtClean="0">
                <a:solidFill>
                  <a:schemeClr val="accent1"/>
                </a:solidFill>
              </a:rPr>
              <a:t>It impacted them in a negative way </a:t>
            </a:r>
          </a:p>
          <a:p>
            <a:pPr>
              <a:buFont typeface="Wingdings 2" pitchFamily="18" charset="2"/>
              <a:buNone/>
            </a:pPr>
            <a:r>
              <a:rPr lang="en-US" smtClean="0">
                <a:solidFill>
                  <a:schemeClr val="accent1"/>
                </a:solidFill>
              </a:rPr>
              <a:t>because the light bulb would not stay on </a:t>
            </a:r>
          </a:p>
          <a:p>
            <a:pPr>
              <a:buFont typeface="Wingdings 2" pitchFamily="18" charset="2"/>
              <a:buNone/>
            </a:pPr>
            <a:r>
              <a:rPr lang="en-US" smtClean="0">
                <a:solidFill>
                  <a:schemeClr val="accent1"/>
                </a:solidFill>
              </a:rPr>
              <a:t>for very long and did not give much light </a:t>
            </a:r>
          </a:p>
          <a:p>
            <a:pPr>
              <a:buFont typeface="Wingdings 2" pitchFamily="18" charset="2"/>
              <a:buNone/>
            </a:pPr>
            <a:r>
              <a:rPr lang="en-US" smtClean="0">
                <a:solidFill>
                  <a:schemeClr val="accent1"/>
                </a:solidFill>
              </a:rPr>
              <a:t>so they innovated the light bulb so it could </a:t>
            </a:r>
          </a:p>
          <a:p>
            <a:pPr>
              <a:buFont typeface="Wingdings 2" pitchFamily="18" charset="2"/>
              <a:buNone/>
            </a:pPr>
            <a:r>
              <a:rPr lang="en-US" smtClean="0">
                <a:solidFill>
                  <a:schemeClr val="accent1"/>
                </a:solidFill>
              </a:rPr>
              <a:t>stay on for 1500 hours.</a:t>
            </a:r>
          </a:p>
          <a:p>
            <a:pPr>
              <a:buFont typeface="Wingdings 2" pitchFamily="18" charset="2"/>
              <a:buNone/>
            </a:pPr>
            <a:endParaRPr lang="en-US" smtClean="0">
              <a:solidFill>
                <a:schemeClr val="accent1"/>
              </a:solidFill>
            </a:endParaRPr>
          </a:p>
          <a:p>
            <a:pPr>
              <a:buFont typeface="Wingdings 2" pitchFamily="18" charset="2"/>
              <a:buNone/>
            </a:pPr>
            <a:endParaRPr lang="en-US" smtClean="0">
              <a:solidFill>
                <a:schemeClr val="accent1"/>
              </a:solidFill>
            </a:endParaRPr>
          </a:p>
        </p:txBody>
      </p:sp>
      <p:pic>
        <p:nvPicPr>
          <p:cNvPr id="24580" name="Picture 4" descr="MC900157019[1]"/>
          <p:cNvPicPr>
            <a:picLocks noChangeAspect="1" noChangeArrowheads="1"/>
          </p:cNvPicPr>
          <p:nvPr/>
        </p:nvPicPr>
        <p:blipFill>
          <a:blip r:embed="rId2" cstate="print"/>
          <a:srcRect/>
          <a:stretch>
            <a:fillRect/>
          </a:stretch>
        </p:blipFill>
        <p:spPr bwMode="auto">
          <a:xfrm>
            <a:off x="6629400" y="4267200"/>
            <a:ext cx="1825625" cy="1943100"/>
          </a:xfrm>
          <a:prstGeom prst="rect">
            <a:avLst/>
          </a:prstGeom>
          <a:noFill/>
        </p:spPr>
      </p:pic>
      <p:pic>
        <p:nvPicPr>
          <p:cNvPr id="24581" name="Picture 5" descr="MC900097899[1]"/>
          <p:cNvPicPr>
            <a:picLocks noChangeAspect="1" noChangeArrowheads="1"/>
          </p:cNvPicPr>
          <p:nvPr/>
        </p:nvPicPr>
        <p:blipFill>
          <a:blip r:embed="rId3" cstate="print"/>
          <a:srcRect/>
          <a:stretch>
            <a:fillRect/>
          </a:stretch>
        </p:blipFill>
        <p:spPr bwMode="auto">
          <a:xfrm>
            <a:off x="650875" y="4529138"/>
            <a:ext cx="1711325" cy="1779587"/>
          </a:xfrm>
          <a:prstGeom prst="rect">
            <a:avLst/>
          </a:prstGeom>
          <a:noFill/>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458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234156"/>
            <a:ext cx="8229600" cy="1399033"/>
          </a:xfrm>
        </p:spPr>
        <p:txBody>
          <a:bodyPr/>
          <a:lstStyle/>
          <a:p>
            <a:pPr marL="484632" fontAlgn="auto">
              <a:spcAft>
                <a:spcPts val="0"/>
              </a:spcAft>
              <a:defRPr/>
            </a:pPr>
            <a:r>
              <a:rPr lang="en-US" dirty="0" smtClean="0">
                <a:solidFill>
                  <a:schemeClr val="accent1">
                    <a:tint val="83000"/>
                    <a:satMod val="150000"/>
                  </a:schemeClr>
                </a:solidFill>
              </a:rPr>
              <a:t>Resources</a:t>
            </a:r>
            <a:endParaRPr lang="en-US" dirty="0">
              <a:solidFill>
                <a:schemeClr val="accent1">
                  <a:tint val="83000"/>
                  <a:satMod val="150000"/>
                </a:schemeClr>
              </a:solidFill>
            </a:endParaRPr>
          </a:p>
        </p:txBody>
      </p:sp>
      <p:sp>
        <p:nvSpPr>
          <p:cNvPr id="25602" name="Content Placeholder 2"/>
          <p:cNvSpPr>
            <a:spLocks noGrp="1"/>
          </p:cNvSpPr>
          <p:nvPr>
            <p:ph idx="1"/>
          </p:nvPr>
        </p:nvSpPr>
        <p:spPr>
          <a:xfrm>
            <a:off x="457200" y="1905000"/>
            <a:ext cx="8229600" cy="2003425"/>
          </a:xfrm>
        </p:spPr>
        <p:txBody>
          <a:bodyPr/>
          <a:lstStyle/>
          <a:p>
            <a:r>
              <a:rPr lang="en-US" sz="2000" smtClean="0">
                <a:solidFill>
                  <a:schemeClr val="accent1"/>
                </a:solidFill>
              </a:rPr>
              <a:t>http://www.ask.com/web?q=thomas%20edison%20quotes&amp;askid=0622874c-8322-464d-b210-81ce03ea4243-0-us_gsb&amp;qsrc=999&amp;o=2832&amp;l=dir</a:t>
            </a:r>
          </a:p>
          <a:p>
            <a:r>
              <a:rPr lang="en-US" sz="2000" smtClean="0">
                <a:solidFill>
                  <a:schemeClr val="accent1"/>
                </a:solidFill>
              </a:rPr>
              <a:t> http://edtech.kennesaw.edu/web/inventor.html</a:t>
            </a:r>
          </a:p>
          <a:p>
            <a:r>
              <a:rPr lang="en-US" sz="2000" smtClean="0">
                <a:solidFill>
                  <a:schemeClr val="accent1"/>
                </a:solidFill>
              </a:rPr>
              <a:t> http://www.quotationspage.com/quotes/Thomas_A._Edison</a:t>
            </a:r>
          </a:p>
          <a:p>
            <a:pPr>
              <a:buFont typeface="Wingdings 2" pitchFamily="18" charset="2"/>
              <a:buNone/>
            </a:pPr>
            <a:r>
              <a:rPr lang="en-US" sz="2000" smtClean="0"/>
              <a:t>   </a:t>
            </a:r>
          </a:p>
          <a:p>
            <a:pPr>
              <a:buFont typeface="Wingdings 2" pitchFamily="18" charset="2"/>
              <a:buNone/>
            </a:pPr>
            <a:endParaRPr lang="en-US" sz="2000" smtClean="0"/>
          </a:p>
          <a:p>
            <a:endParaRPr lang="en-US" sz="2000" smtClean="0"/>
          </a:p>
        </p:txBody>
      </p:sp>
      <p:pic>
        <p:nvPicPr>
          <p:cNvPr id="25604" name="Picture 4" descr="MC900437369[1]"/>
          <p:cNvPicPr>
            <a:picLocks noChangeAspect="1" noChangeArrowheads="1"/>
          </p:cNvPicPr>
          <p:nvPr/>
        </p:nvPicPr>
        <p:blipFill>
          <a:blip r:embed="rId2" cstate="print"/>
          <a:srcRect/>
          <a:stretch>
            <a:fillRect/>
          </a:stretch>
        </p:blipFill>
        <p:spPr bwMode="auto">
          <a:xfrm>
            <a:off x="6629400" y="4114800"/>
            <a:ext cx="2362200" cy="2359025"/>
          </a:xfrm>
          <a:prstGeom prst="rect">
            <a:avLst/>
          </a:prstGeom>
          <a:noFill/>
        </p:spPr>
      </p:pic>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Quote: “ </a:t>
            </a:r>
            <a:endParaRPr lang="en-US" dirty="0"/>
          </a:p>
        </p:txBody>
      </p:sp>
      <p:sp>
        <p:nvSpPr>
          <p:cNvPr id="2" name="Title 1"/>
          <p:cNvSpPr>
            <a:spLocks noGrp="1"/>
          </p:cNvSpPr>
          <p:nvPr>
            <p:ph type="title"/>
          </p:nvPr>
        </p:nvSpPr>
        <p:spPr/>
        <p:txBody>
          <a:bodyPr>
            <a:normAutofit/>
          </a:bodyPr>
          <a:lstStyle/>
          <a:p>
            <a:r>
              <a:rPr lang="en-US" dirty="0" smtClean="0"/>
              <a:t>Quote about the Invention</a:t>
            </a:r>
            <a:endParaRPr lang="en-US" dirty="0"/>
          </a:p>
        </p:txBody>
      </p:sp>
      <p:sp>
        <p:nvSpPr>
          <p:cNvPr id="9217" name="Rectangle 1"/>
          <p:cNvSpPr>
            <a:spLocks noChangeArrowheads="1"/>
          </p:cNvSpPr>
          <p:nvPr/>
        </p:nvSpPr>
        <p:spPr bwMode="auto">
          <a:xfrm>
            <a:off x="0" y="1905000"/>
            <a:ext cx="9144000" cy="418576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hlinkClick r:id="rId2" tooltip="Click for further information about this quotation"/>
              </a:rPr>
              <a:t>Genius is one per cent inspiration, ninety-nine per cent perspiration.</a:t>
            </a:r>
            <a:r>
              <a:rPr kumimoji="0" lang="en-US" sz="4000" b="0" i="0" u="none" strike="noStrike" cap="none" normalizeH="0" baseline="0" dirty="0" smtClean="0">
                <a:ln>
                  <a:noFill/>
                </a:ln>
                <a:solidFill>
                  <a:schemeClr val="tx1"/>
                </a:solidFill>
                <a:effectLst/>
                <a:latin typeface="Arial"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Arial" pitchFamily="34" charset="0"/>
                <a:hlinkClick r:id="rId2" tooltip="Further information about this quotation"/>
              </a:rPr>
              <a:t>  </a:t>
            </a:r>
            <a:r>
              <a:rPr kumimoji="0" lang="en-US" sz="4000" b="0" i="0" u="none" strike="noStrike" cap="none" normalizeH="0" baseline="0" dirty="0" smtClean="0">
                <a:ln>
                  <a:noFill/>
                </a:ln>
                <a:solidFill>
                  <a:schemeClr val="tx1"/>
                </a:solidFill>
                <a:effectLst/>
                <a:latin typeface="Arial" pitchFamily="34" charset="0"/>
              </a:rPr>
              <a:t>    </a:t>
            </a:r>
            <a:r>
              <a:rPr kumimoji="0" lang="en-US" sz="4000" b="0" i="0" u="none" strike="noStrike" cap="none" normalizeH="0" baseline="0" dirty="0" smtClean="0">
                <a:ln>
                  <a:noFill/>
                </a:ln>
                <a:solidFill>
                  <a:schemeClr val="tx1"/>
                </a:solidFill>
                <a:effectLst/>
                <a:latin typeface="Arial" pitchFamily="34" charset="0"/>
                <a:hlinkClick r:id="rId3" tooltip="Add to Your Quotations Page"/>
              </a:rPr>
              <a:t>  </a:t>
            </a:r>
            <a:r>
              <a:rPr kumimoji="0" lang="en-US" sz="4000" b="0" i="0" u="none" strike="noStrike" cap="none" normalizeH="0" baseline="0" dirty="0" smtClean="0">
                <a:ln>
                  <a:noFill/>
                </a:ln>
                <a:solidFill>
                  <a:schemeClr val="tx1"/>
                </a:solidFill>
                <a:effectLst/>
                <a:latin typeface="Arial" pitchFamily="34" charset="0"/>
              </a:rPr>
              <a:t>  </a:t>
            </a:r>
            <a:r>
              <a:rPr kumimoji="0" lang="en-US" sz="4000" b="0" i="0" u="none" strike="noStrike" cap="none" normalizeH="0" baseline="0" dirty="0" smtClean="0">
                <a:ln>
                  <a:noFill/>
                </a:ln>
                <a:solidFill>
                  <a:schemeClr val="tx1"/>
                </a:solidFill>
                <a:effectLst/>
                <a:latin typeface="Arial" pitchFamily="34" charset="0"/>
                <a:hlinkClick r:id="rId4" tooltip="Email this quotation"/>
              </a:rPr>
              <a:t>  </a:t>
            </a:r>
            <a:r>
              <a:rPr kumimoji="0" lang="en-US" sz="4000" b="0" i="0" u="none" strike="noStrike" cap="none" normalizeH="0" baseline="0" dirty="0" smtClean="0">
                <a:ln>
                  <a:noFill/>
                </a:ln>
                <a:solidFill>
                  <a:schemeClr val="tx1"/>
                </a:solidFill>
                <a:effectLst/>
                <a:latin typeface="Arial" pitchFamily="34" charset="0"/>
              </a:rPr>
              <a:t>      </a:t>
            </a:r>
            <a:endParaRPr kumimoji="0" lang="en-US" sz="4000" b="1"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Arial" pitchFamily="34" charset="0"/>
              </a:rPr>
              <a:t>Thomas A. Edison</a:t>
            </a:r>
            <a:r>
              <a:rPr kumimoji="0" lang="en-US" sz="4000" b="0" i="0" u="none" strike="noStrike" cap="none" normalizeH="0" baseline="0" dirty="0" smtClean="0">
                <a:ln>
                  <a:noFill/>
                </a:ln>
                <a:solidFill>
                  <a:schemeClr val="tx1"/>
                </a:solidFill>
                <a:effectLst/>
                <a:latin typeface="Arial" pitchFamily="34" charset="0"/>
              </a:rPr>
              <a:t>, </a:t>
            </a:r>
            <a:r>
              <a:rPr kumimoji="0" lang="en-US" sz="4000" b="0" i="1" u="none" strike="noStrike" cap="none" normalizeH="0" baseline="0" dirty="0" smtClean="0">
                <a:ln>
                  <a:noFill/>
                </a:ln>
                <a:solidFill>
                  <a:schemeClr val="tx1"/>
                </a:solidFill>
                <a:effectLst/>
                <a:latin typeface="Arial" pitchFamily="34" charset="0"/>
              </a:rPr>
              <a:t>Harper's Monthly, 1932</a:t>
            </a:r>
            <a:endParaRPr kumimoji="0" lang="en-US" sz="4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endParaRPr>
          </a:p>
        </p:txBody>
      </p:sp>
      <p:pic>
        <p:nvPicPr>
          <p:cNvPr id="9218" name="Picture 2" descr="[info]">
            <a:hlinkClick r:id="rId2" tooltip="Further information about this quotation"/>
          </p:cNvPr>
          <p:cNvPicPr>
            <a:picLocks noChangeAspect="1" noChangeArrowheads="1"/>
          </p:cNvPicPr>
          <p:nvPr/>
        </p:nvPicPr>
        <p:blipFill>
          <a:blip r:embed="rId5" cstate="print"/>
          <a:srcRect/>
          <a:stretch>
            <a:fillRect/>
          </a:stretch>
        </p:blipFill>
        <p:spPr bwMode="auto">
          <a:xfrm>
            <a:off x="488950" y="-198438"/>
            <a:ext cx="152400" cy="152400"/>
          </a:xfrm>
          <a:prstGeom prst="rect">
            <a:avLst/>
          </a:prstGeom>
          <a:noFill/>
        </p:spPr>
      </p:pic>
      <p:pic>
        <p:nvPicPr>
          <p:cNvPr id="9219" name="Picture 3" descr="[add]">
            <a:hlinkClick r:id="rId3" tooltip="Add to Your Quotations Page"/>
          </p:cNvPr>
          <p:cNvPicPr>
            <a:picLocks noChangeAspect="1" noChangeArrowheads="1"/>
          </p:cNvPicPr>
          <p:nvPr/>
        </p:nvPicPr>
        <p:blipFill>
          <a:blip r:embed="rId6" cstate="print"/>
          <a:srcRect/>
          <a:stretch>
            <a:fillRect/>
          </a:stretch>
        </p:blipFill>
        <p:spPr bwMode="auto">
          <a:xfrm>
            <a:off x="711200" y="-198438"/>
            <a:ext cx="152400" cy="152400"/>
          </a:xfrm>
          <a:prstGeom prst="rect">
            <a:avLst/>
          </a:prstGeom>
          <a:noFill/>
        </p:spPr>
      </p:pic>
      <p:pic>
        <p:nvPicPr>
          <p:cNvPr id="9220" name="Picture 4" descr="[mail]">
            <a:hlinkClick r:id="rId4" tooltip="Email this quotation"/>
          </p:cNvPr>
          <p:cNvPicPr>
            <a:picLocks noChangeAspect="1" noChangeArrowheads="1"/>
          </p:cNvPicPr>
          <p:nvPr/>
        </p:nvPicPr>
        <p:blipFill>
          <a:blip r:embed="rId7" cstate="print"/>
          <a:srcRect/>
          <a:stretch>
            <a:fillRect/>
          </a:stretch>
        </p:blipFill>
        <p:spPr bwMode="auto">
          <a:xfrm>
            <a:off x="933450" y="-198438"/>
            <a:ext cx="152400" cy="152400"/>
          </a:xfrm>
          <a:prstGeom prst="rect">
            <a:avLst/>
          </a:prstGeom>
          <a:noFill/>
        </p:spPr>
      </p:pic>
      <p:pic>
        <p:nvPicPr>
          <p:cNvPr id="9221" name="Picture 5" descr="http://www.quotationspage.com/icon_blank.gif"/>
          <p:cNvPicPr>
            <a:picLocks noChangeAspect="1" noChangeArrowheads="1"/>
          </p:cNvPicPr>
          <p:nvPr/>
        </p:nvPicPr>
        <p:blipFill>
          <a:blip r:embed="rId8" cstate="print"/>
          <a:srcRect/>
          <a:stretch>
            <a:fillRect/>
          </a:stretch>
        </p:blipFill>
        <p:spPr bwMode="auto">
          <a:xfrm>
            <a:off x="1155700" y="-198438"/>
            <a:ext cx="152400" cy="152400"/>
          </a:xfrm>
          <a:prstGeom prst="rect">
            <a:avLst/>
          </a:prstGeom>
          <a:noFill/>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pPr marL="484632" fontAlgn="auto">
              <a:spcAft>
                <a:spcPts val="0"/>
              </a:spcAft>
              <a:defRPr/>
            </a:pPr>
            <a:r>
              <a:rPr lang="en-US" dirty="0" smtClean="0">
                <a:solidFill>
                  <a:schemeClr val="accent1">
                    <a:tint val="83000"/>
                    <a:satMod val="150000"/>
                  </a:schemeClr>
                </a:solidFill>
              </a:rPr>
              <a:t>Technology Investigation</a:t>
            </a:r>
            <a:endParaRPr lang="en-US" dirty="0">
              <a:solidFill>
                <a:schemeClr val="accent1">
                  <a:tint val="83000"/>
                  <a:satMod val="150000"/>
                </a:schemeClr>
              </a:solidFill>
            </a:endParaRPr>
          </a:p>
        </p:txBody>
      </p:sp>
      <p:sp>
        <p:nvSpPr>
          <p:cNvPr id="3" name="Subtitle 2"/>
          <p:cNvSpPr>
            <a:spLocks noGrp="1"/>
          </p:cNvSpPr>
          <p:nvPr>
            <p:ph type="subTitle" idx="1"/>
          </p:nvPr>
        </p:nvSpPr>
        <p:spPr>
          <a:xfrm>
            <a:off x="1447800" y="4876800"/>
            <a:ext cx="6400800" cy="1752600"/>
          </a:xfrm>
        </p:spPr>
        <p:txBody>
          <a:bodyPr>
            <a:normAutofit/>
          </a:bodyPr>
          <a:lstStyle/>
          <a:p>
            <a:pPr fontAlgn="auto">
              <a:spcAft>
                <a:spcPts val="0"/>
              </a:spcAft>
              <a:buFont typeface="Wingdings 2"/>
              <a:buNone/>
              <a:defRPr/>
            </a:pPr>
            <a:r>
              <a:rPr lang="en-US" dirty="0" smtClean="0"/>
              <a:t>GTT Project 1.1.3a</a:t>
            </a:r>
          </a:p>
        </p:txBody>
      </p:sp>
      <p:sp>
        <p:nvSpPr>
          <p:cNvPr id="13315" name="TextBox 3"/>
          <p:cNvSpPr txBox="1">
            <a:spLocks noChangeArrowheads="1"/>
          </p:cNvSpPr>
          <p:nvPr/>
        </p:nvSpPr>
        <p:spPr bwMode="auto">
          <a:xfrm>
            <a:off x="762000" y="2514600"/>
            <a:ext cx="7772400" cy="1016000"/>
          </a:xfrm>
          <a:prstGeom prst="rect">
            <a:avLst/>
          </a:prstGeom>
          <a:noFill/>
          <a:ln w="9525">
            <a:noFill/>
            <a:miter lim="800000"/>
            <a:headEnd/>
            <a:tailEnd/>
          </a:ln>
        </p:spPr>
        <p:txBody>
          <a:bodyPr>
            <a:spAutoFit/>
          </a:bodyPr>
          <a:lstStyle/>
          <a:p>
            <a:pPr algn="ctr"/>
            <a:r>
              <a:rPr lang="en-US" sz="6000">
                <a:latin typeface="Arial Black" pitchFamily="34" charset="0"/>
              </a:rPr>
              <a:t>The light bulb</a:t>
            </a:r>
          </a:p>
        </p:txBody>
      </p:sp>
      <p:sp>
        <p:nvSpPr>
          <p:cNvPr id="13316" name="TextBox 4"/>
          <p:cNvSpPr txBox="1">
            <a:spLocks noChangeArrowheads="1"/>
          </p:cNvSpPr>
          <p:nvPr/>
        </p:nvSpPr>
        <p:spPr bwMode="auto">
          <a:xfrm>
            <a:off x="2819400" y="5715000"/>
            <a:ext cx="3505200" cy="954088"/>
          </a:xfrm>
          <a:prstGeom prst="rect">
            <a:avLst/>
          </a:prstGeom>
          <a:noFill/>
          <a:ln w="9525">
            <a:noFill/>
            <a:miter lim="800000"/>
            <a:headEnd/>
            <a:tailEnd/>
          </a:ln>
        </p:spPr>
        <p:txBody>
          <a:bodyPr>
            <a:spAutoFit/>
          </a:bodyPr>
          <a:lstStyle/>
          <a:p>
            <a:r>
              <a:rPr lang="en-US" sz="2800">
                <a:latin typeface="Century Gothic" pitchFamily="34" charset="0"/>
              </a:rPr>
              <a:t>By: Cade Powell </a:t>
            </a:r>
          </a:p>
          <a:p>
            <a:r>
              <a:rPr lang="en-US" sz="2800">
                <a:latin typeface="Century Gothic" pitchFamily="34" charset="0"/>
              </a:rPr>
              <a:t>And Brandon Alegria</a:t>
            </a:r>
          </a:p>
        </p:txBody>
      </p:sp>
      <p:pic>
        <p:nvPicPr>
          <p:cNvPr id="13317" name="Picture 2" descr="Light Bulb"/>
          <p:cNvPicPr>
            <a:picLocks noChangeAspect="1" noChangeArrowheads="1"/>
          </p:cNvPicPr>
          <p:nvPr/>
        </p:nvPicPr>
        <p:blipFill>
          <a:blip r:embed="rId2" cstate="print"/>
          <a:srcRect/>
          <a:stretch>
            <a:fillRect/>
          </a:stretch>
        </p:blipFill>
        <p:spPr bwMode="auto">
          <a:xfrm>
            <a:off x="0" y="3848100"/>
            <a:ext cx="2430463" cy="300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4038600" cy="4525963"/>
          </a:xfrm>
        </p:spPr>
        <p:txBody>
          <a:bodyPr>
            <a:normAutofit lnSpcReduction="10000"/>
          </a:bodyPr>
          <a:lstStyle/>
          <a:p>
            <a:r>
              <a:rPr lang="en-US" dirty="0" smtClean="0"/>
              <a:t>Purpose</a:t>
            </a:r>
          </a:p>
          <a:p>
            <a:pPr>
              <a:buNone/>
            </a:pPr>
            <a:r>
              <a:rPr lang="en-US" dirty="0" smtClean="0"/>
              <a:t>Well in the mid 1800s Humphrey Davy invented the light bulb to light up dark and darker places. Although the original had many flaws to be innovated.</a:t>
            </a:r>
          </a:p>
        </p:txBody>
      </p:sp>
      <p:sp>
        <p:nvSpPr>
          <p:cNvPr id="2" name="Title 1"/>
          <p:cNvSpPr>
            <a:spLocks noGrp="1"/>
          </p:cNvSpPr>
          <p:nvPr>
            <p:ph type="title"/>
          </p:nvPr>
        </p:nvSpPr>
        <p:spPr>
          <a:xfrm>
            <a:off x="609600" y="0"/>
            <a:ext cx="8229600" cy="1143000"/>
          </a:xfrm>
        </p:spPr>
        <p:txBody>
          <a:bodyPr/>
          <a:lstStyle/>
          <a:p>
            <a:r>
              <a:rPr lang="en-US" dirty="0" smtClean="0"/>
              <a:t>History</a:t>
            </a:r>
            <a:endParaRPr lang="en-US" dirty="0"/>
          </a:p>
        </p:txBody>
      </p:sp>
      <p:sp>
        <p:nvSpPr>
          <p:cNvPr id="5" name="TextBox 4"/>
          <p:cNvSpPr txBox="1"/>
          <p:nvPr/>
        </p:nvSpPr>
        <p:spPr>
          <a:xfrm>
            <a:off x="5486400" y="1219200"/>
            <a:ext cx="3657600" cy="5509200"/>
          </a:xfrm>
          <a:prstGeom prst="rect">
            <a:avLst/>
          </a:prstGeom>
          <a:noFill/>
        </p:spPr>
        <p:txBody>
          <a:bodyPr wrap="square" rtlCol="0">
            <a:spAutoFit/>
          </a:bodyPr>
          <a:lstStyle/>
          <a:p>
            <a:pPr>
              <a:buFont typeface="Arial" pitchFamily="34" charset="0"/>
              <a:buChar char="•"/>
            </a:pPr>
            <a:r>
              <a:rPr lang="en-US" sz="3200" dirty="0" smtClean="0"/>
              <a:t>Main Functions</a:t>
            </a:r>
          </a:p>
          <a:p>
            <a:pPr>
              <a:buFont typeface="Arial" pitchFamily="34" charset="0"/>
              <a:buChar char="•"/>
            </a:pPr>
            <a:r>
              <a:rPr lang="en-US" sz="3200" dirty="0" smtClean="0"/>
              <a:t>To light up on contact with metal and electricity and to light up passages and ways. And that’s the main function, its not like you're going to through it at someone, right?!</a:t>
            </a:r>
          </a:p>
          <a:p>
            <a:pPr>
              <a:buFont typeface="Arial" pitchFamily="34" charset="0"/>
              <a:buChar char="•"/>
            </a:pPr>
            <a:endParaRPr lang="en-US" sz="3200" dirty="0"/>
          </a:p>
        </p:txBody>
      </p:sp>
      <p:pic>
        <p:nvPicPr>
          <p:cNvPr id="12290" name="Picture 2" descr="http://ts4.mm.bing.net/images/thumbnail.aspx?q=1219624966527&amp;id=13c484c8d797bb94ba060e25d5a9a8d1&amp;url=http%3a%2f%2fwww.dimensionsguide.com%2fwp-content%2fuploads%2f2010%2f06%2fLight-Bulb-Sizes.gif"/>
          <p:cNvPicPr>
            <a:picLocks noChangeAspect="1" noChangeArrowheads="1"/>
          </p:cNvPicPr>
          <p:nvPr/>
        </p:nvPicPr>
        <p:blipFill>
          <a:blip r:embed="rId2" cstate="print"/>
          <a:srcRect/>
          <a:stretch>
            <a:fillRect/>
          </a:stretch>
        </p:blipFill>
        <p:spPr bwMode="auto">
          <a:xfrm>
            <a:off x="3124200" y="4343400"/>
            <a:ext cx="2469126" cy="2514600"/>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332037"/>
            <a:ext cx="8229600" cy="4525963"/>
          </a:xfrm>
        </p:spPr>
        <p:txBody>
          <a:bodyPr>
            <a:normAutofit/>
          </a:bodyPr>
          <a:lstStyle/>
          <a:p>
            <a:r>
              <a:rPr lang="en-US" dirty="0" smtClean="0"/>
              <a:t>Humphrey Davy was the original inventor. Invented around the 1800s.  </a:t>
            </a:r>
            <a:endParaRPr lang="en-US" u="sng" dirty="0" smtClean="0"/>
          </a:p>
          <a:p>
            <a:r>
              <a:rPr lang="en-US" dirty="0" smtClean="0"/>
              <a:t>Well Humphrey Davy would make the glass out of carbon, and a small metal piece at the bottom of the bulb. When Davy made the battery for the light bulb he would get a wire and connect them together to emit the light. Though on the first slide includes more details.        </a:t>
            </a:r>
          </a:p>
        </p:txBody>
      </p:sp>
      <p:sp>
        <p:nvSpPr>
          <p:cNvPr id="2" name="Title 1"/>
          <p:cNvSpPr>
            <a:spLocks noGrp="1"/>
          </p:cNvSpPr>
          <p:nvPr>
            <p:ph type="title"/>
          </p:nvPr>
        </p:nvSpPr>
        <p:spPr/>
        <p:txBody>
          <a:bodyPr/>
          <a:lstStyle/>
          <a:p>
            <a:r>
              <a:rPr lang="en-US" dirty="0" smtClean="0"/>
              <a:t>Title of Slide</a:t>
            </a:r>
            <a:endParaRPr lang="en-US"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229600" cy="1143000"/>
          </a:xfrm>
        </p:spPr>
        <p:txBody>
          <a:bodyPr/>
          <a:lstStyle/>
          <a:p>
            <a:pPr marL="484632" fontAlgn="auto">
              <a:spcAft>
                <a:spcPts val="0"/>
              </a:spcAft>
              <a:defRPr/>
            </a:pPr>
            <a:r>
              <a:rPr lang="en-US" dirty="0" smtClean="0">
                <a:solidFill>
                  <a:schemeClr val="accent1">
                    <a:tint val="83000"/>
                    <a:satMod val="150000"/>
                  </a:schemeClr>
                </a:solidFill>
              </a:rPr>
              <a:t>Quote about the Invention</a:t>
            </a:r>
            <a:endParaRPr lang="en-US" dirty="0">
              <a:solidFill>
                <a:schemeClr val="accent1">
                  <a:tint val="83000"/>
                  <a:satMod val="150000"/>
                </a:schemeClr>
              </a:solidFill>
            </a:endParaRPr>
          </a:p>
        </p:txBody>
      </p:sp>
      <p:sp>
        <p:nvSpPr>
          <p:cNvPr id="17410" name="Content Placeholder 2"/>
          <p:cNvSpPr>
            <a:spLocks noGrp="1"/>
          </p:cNvSpPr>
          <p:nvPr>
            <p:ph idx="1"/>
          </p:nvPr>
        </p:nvSpPr>
        <p:spPr>
          <a:xfrm>
            <a:off x="457200" y="1882775"/>
            <a:ext cx="8229600" cy="4572000"/>
          </a:xfrm>
        </p:spPr>
        <p:txBody>
          <a:bodyPr/>
          <a:lstStyle/>
          <a:p>
            <a:r>
              <a:rPr lang="en-US" smtClean="0"/>
              <a:t>Quote: “ </a:t>
            </a:r>
          </a:p>
        </p:txBody>
      </p:sp>
      <p:pic>
        <p:nvPicPr>
          <p:cNvPr id="17411" name="Picture 2" descr="image"/>
          <p:cNvPicPr>
            <a:picLocks noChangeAspect="1" noChangeArrowheads="1"/>
          </p:cNvPicPr>
          <p:nvPr/>
        </p:nvPicPr>
        <p:blipFill>
          <a:blip r:embed="rId2" cstate="print"/>
          <a:srcRect/>
          <a:stretch>
            <a:fillRect/>
          </a:stretch>
        </p:blipFill>
        <p:spPr bwMode="auto">
          <a:xfrm>
            <a:off x="7696200" y="1752600"/>
            <a:ext cx="1304925" cy="1457325"/>
          </a:xfrm>
          <a:prstGeom prst="rect">
            <a:avLst/>
          </a:prstGeom>
          <a:noFill/>
          <a:ln w="9525">
            <a:noFill/>
            <a:miter lim="800000"/>
            <a:headEnd/>
            <a:tailEnd/>
          </a:ln>
        </p:spPr>
      </p:pic>
      <p:pic>
        <p:nvPicPr>
          <p:cNvPr id="17412" name="Picture 2" descr="[info]">
            <a:hlinkClick r:id="rId3" tooltip="Further information about this quotation"/>
          </p:cNvPr>
          <p:cNvPicPr>
            <a:picLocks noChangeAspect="1" noChangeArrowheads="1"/>
          </p:cNvPicPr>
          <p:nvPr/>
        </p:nvPicPr>
        <p:blipFill>
          <a:blip r:embed="rId4" cstate="print"/>
          <a:srcRect/>
          <a:stretch>
            <a:fillRect/>
          </a:stretch>
        </p:blipFill>
        <p:spPr bwMode="auto">
          <a:xfrm>
            <a:off x="488950" y="-198438"/>
            <a:ext cx="152400" cy="152400"/>
          </a:xfrm>
          <a:prstGeom prst="rect">
            <a:avLst/>
          </a:prstGeom>
          <a:noFill/>
          <a:ln w="9525">
            <a:noFill/>
            <a:miter lim="800000"/>
            <a:headEnd/>
            <a:tailEnd/>
          </a:ln>
        </p:spPr>
      </p:pic>
      <p:pic>
        <p:nvPicPr>
          <p:cNvPr id="17413" name="Picture 3" descr="[add]">
            <a:hlinkClick r:id="rId5" tooltip="Add to Your Quotations Page"/>
          </p:cNvPr>
          <p:cNvPicPr>
            <a:picLocks noChangeAspect="1" noChangeArrowheads="1"/>
          </p:cNvPicPr>
          <p:nvPr/>
        </p:nvPicPr>
        <p:blipFill>
          <a:blip r:embed="rId6" cstate="print"/>
          <a:srcRect/>
          <a:stretch>
            <a:fillRect/>
          </a:stretch>
        </p:blipFill>
        <p:spPr bwMode="auto">
          <a:xfrm>
            <a:off x="711200" y="-198438"/>
            <a:ext cx="152400" cy="152400"/>
          </a:xfrm>
          <a:prstGeom prst="rect">
            <a:avLst/>
          </a:prstGeom>
          <a:noFill/>
          <a:ln w="9525">
            <a:noFill/>
            <a:miter lim="800000"/>
            <a:headEnd/>
            <a:tailEnd/>
          </a:ln>
        </p:spPr>
      </p:pic>
      <p:pic>
        <p:nvPicPr>
          <p:cNvPr id="17414" name="Picture 4" descr="[mail]">
            <a:hlinkClick r:id="rId7" tooltip="Email this quotation"/>
          </p:cNvPr>
          <p:cNvPicPr>
            <a:picLocks noChangeAspect="1" noChangeArrowheads="1"/>
          </p:cNvPicPr>
          <p:nvPr/>
        </p:nvPicPr>
        <p:blipFill>
          <a:blip r:embed="rId8" cstate="print"/>
          <a:srcRect/>
          <a:stretch>
            <a:fillRect/>
          </a:stretch>
        </p:blipFill>
        <p:spPr bwMode="auto">
          <a:xfrm>
            <a:off x="933450" y="-198438"/>
            <a:ext cx="152400" cy="152400"/>
          </a:xfrm>
          <a:prstGeom prst="rect">
            <a:avLst/>
          </a:prstGeom>
          <a:noFill/>
          <a:ln w="9525">
            <a:noFill/>
            <a:miter lim="800000"/>
            <a:headEnd/>
            <a:tailEnd/>
          </a:ln>
        </p:spPr>
      </p:pic>
      <p:pic>
        <p:nvPicPr>
          <p:cNvPr id="17415" name="Picture 5" descr="http://www.quotationspage.com/icon_blank.gif"/>
          <p:cNvPicPr>
            <a:picLocks noChangeAspect="1" noChangeArrowheads="1"/>
          </p:cNvPicPr>
          <p:nvPr/>
        </p:nvPicPr>
        <p:blipFill>
          <a:blip r:embed="rId9" cstate="print"/>
          <a:srcRect/>
          <a:stretch>
            <a:fillRect/>
          </a:stretch>
        </p:blipFill>
        <p:spPr bwMode="auto">
          <a:xfrm>
            <a:off x="1155700" y="-198438"/>
            <a:ext cx="152400" cy="152400"/>
          </a:xfrm>
          <a:prstGeom prst="rect">
            <a:avLst/>
          </a:prstGeom>
          <a:noFill/>
          <a:ln w="9525">
            <a:noFill/>
            <a:miter lim="800000"/>
            <a:headEnd/>
            <a:tailEnd/>
          </a:ln>
        </p:spPr>
      </p:pic>
      <p:sp>
        <p:nvSpPr>
          <p:cNvPr id="17416" name="Rectangle 6"/>
          <p:cNvSpPr>
            <a:spLocks noChangeArrowheads="1"/>
          </p:cNvSpPr>
          <p:nvPr/>
        </p:nvSpPr>
        <p:spPr bwMode="auto">
          <a:xfrm>
            <a:off x="0" y="2209800"/>
            <a:ext cx="9144000" cy="3292475"/>
          </a:xfrm>
          <a:prstGeom prst="rect">
            <a:avLst/>
          </a:prstGeom>
          <a:noFill/>
          <a:ln w="9525">
            <a:noFill/>
            <a:miter lim="800000"/>
            <a:headEnd/>
            <a:tailEnd/>
          </a:ln>
        </p:spPr>
        <p:txBody>
          <a:bodyPr lIns="0" tIns="0" rIns="0" bIns="0" anchor="ctr">
            <a:spAutoFit/>
          </a:bodyPr>
          <a:lstStyle/>
          <a:p>
            <a:endParaRPr lang="en-US"/>
          </a:p>
          <a:p>
            <a:pPr eaLnBrk="0" hangingPunct="0"/>
            <a:r>
              <a:rPr lang="en-US" sz="4000">
                <a:hlinkClick r:id="rId10" tooltip="Click for further information about this quotation"/>
              </a:rPr>
              <a:t>Genius is one per cent inspiration, ninety-nine per cent perspiration.</a:t>
            </a:r>
            <a:r>
              <a:rPr lang="en-US" sz="4000"/>
              <a:t> </a:t>
            </a:r>
          </a:p>
          <a:p>
            <a:pPr lvl="1" eaLnBrk="0" hangingPunct="0"/>
            <a:r>
              <a:rPr lang="en-US" sz="900">
                <a:hlinkClick r:id="rId10" tooltip="Further information about this quotation"/>
              </a:rPr>
              <a:t>  </a:t>
            </a:r>
            <a:r>
              <a:rPr lang="en-US" sz="900"/>
              <a:t>    </a:t>
            </a:r>
            <a:r>
              <a:rPr lang="en-US">
                <a:hlinkClick r:id="rId11" tooltip="Add to Your Quotations Page"/>
              </a:rPr>
              <a:t>  </a:t>
            </a:r>
            <a:r>
              <a:rPr lang="en-US" sz="900"/>
              <a:t> </a:t>
            </a:r>
            <a:r>
              <a:rPr lang="en-US"/>
              <a:t> </a:t>
            </a:r>
            <a:r>
              <a:rPr lang="en-US">
                <a:hlinkClick r:id="rId12" tooltip="Email this quotation"/>
              </a:rPr>
              <a:t>  </a:t>
            </a:r>
            <a:r>
              <a:rPr lang="en-US" sz="900"/>
              <a:t> </a:t>
            </a:r>
            <a:r>
              <a:rPr lang="en-US"/>
              <a:t>   </a:t>
            </a:r>
            <a:r>
              <a:rPr lang="en-US" sz="900"/>
              <a:t> </a:t>
            </a:r>
            <a:r>
              <a:rPr lang="en-US"/>
              <a:t> </a:t>
            </a:r>
            <a:endParaRPr lang="en-US" b="1"/>
          </a:p>
          <a:p>
            <a:pPr lvl="1" eaLnBrk="0" hangingPunct="0"/>
            <a:r>
              <a:rPr lang="en-US" sz="4000" b="1"/>
              <a:t>Thomas A. Edison</a:t>
            </a:r>
            <a:r>
              <a:rPr lang="en-US" sz="4000"/>
              <a:t>, </a:t>
            </a:r>
            <a:r>
              <a:rPr lang="en-US" sz="4000" i="1"/>
              <a:t>Harper's Monthly, 1932</a:t>
            </a:r>
            <a:endParaRPr lang="en-US" sz="4000"/>
          </a:p>
          <a:p>
            <a:pPr eaLnBrk="0" hangingPunct="0"/>
            <a:endParaRPr lang="en-US"/>
          </a:p>
        </p:txBody>
      </p:sp>
      <p:pic>
        <p:nvPicPr>
          <p:cNvPr id="17417" name="Picture 7" descr="[info]">
            <a:hlinkClick r:id="rId10" tooltip="Further information about this quotation"/>
          </p:cNvPr>
          <p:cNvPicPr>
            <a:picLocks noChangeAspect="1" noChangeArrowheads="1"/>
          </p:cNvPicPr>
          <p:nvPr/>
        </p:nvPicPr>
        <p:blipFill>
          <a:blip r:embed="rId4" cstate="print"/>
          <a:srcRect/>
          <a:stretch>
            <a:fillRect/>
          </a:stretch>
        </p:blipFill>
        <p:spPr bwMode="auto">
          <a:xfrm>
            <a:off x="457200" y="-152400"/>
            <a:ext cx="152400" cy="152400"/>
          </a:xfrm>
          <a:prstGeom prst="rect">
            <a:avLst/>
          </a:prstGeom>
          <a:noFill/>
          <a:ln w="9525">
            <a:noFill/>
            <a:miter lim="800000"/>
            <a:headEnd/>
            <a:tailEnd/>
          </a:ln>
        </p:spPr>
      </p:pic>
      <p:pic>
        <p:nvPicPr>
          <p:cNvPr id="17418" name="Picture 8" descr="[add]">
            <a:hlinkClick r:id="rId11" tooltip="Add to Your Quotations Page"/>
          </p:cNvPr>
          <p:cNvPicPr>
            <a:picLocks noChangeAspect="1" noChangeArrowheads="1"/>
          </p:cNvPicPr>
          <p:nvPr/>
        </p:nvPicPr>
        <p:blipFill>
          <a:blip r:embed="rId6" cstate="print"/>
          <a:srcRect/>
          <a:stretch>
            <a:fillRect/>
          </a:stretch>
        </p:blipFill>
        <p:spPr bwMode="auto">
          <a:xfrm>
            <a:off x="711200" y="-198438"/>
            <a:ext cx="152400" cy="152400"/>
          </a:xfrm>
          <a:prstGeom prst="rect">
            <a:avLst/>
          </a:prstGeom>
          <a:noFill/>
          <a:ln w="9525">
            <a:noFill/>
            <a:miter lim="800000"/>
            <a:headEnd/>
            <a:tailEnd/>
          </a:ln>
        </p:spPr>
      </p:pic>
      <p:pic>
        <p:nvPicPr>
          <p:cNvPr id="17419" name="Picture 9" descr="[mail]">
            <a:hlinkClick r:id="rId12" tooltip="Email this quotation"/>
          </p:cNvPr>
          <p:cNvPicPr>
            <a:picLocks noChangeAspect="1" noChangeArrowheads="1"/>
          </p:cNvPicPr>
          <p:nvPr/>
        </p:nvPicPr>
        <p:blipFill>
          <a:blip r:embed="rId8" cstate="print"/>
          <a:srcRect/>
          <a:stretch>
            <a:fillRect/>
          </a:stretch>
        </p:blipFill>
        <p:spPr bwMode="auto">
          <a:xfrm>
            <a:off x="933450" y="-198438"/>
            <a:ext cx="152400" cy="152400"/>
          </a:xfrm>
          <a:prstGeom prst="rect">
            <a:avLst/>
          </a:prstGeom>
          <a:noFill/>
          <a:ln w="9525">
            <a:noFill/>
            <a:miter lim="800000"/>
            <a:headEnd/>
            <a:tailEnd/>
          </a:ln>
        </p:spPr>
      </p:pic>
      <p:pic>
        <p:nvPicPr>
          <p:cNvPr id="17420" name="Picture 10" descr="http://www.quotationspage.com/icon_blank.gif"/>
          <p:cNvPicPr>
            <a:picLocks noChangeAspect="1" noChangeArrowheads="1"/>
          </p:cNvPicPr>
          <p:nvPr/>
        </p:nvPicPr>
        <p:blipFill>
          <a:blip r:embed="rId13" cstate="print"/>
          <a:srcRect/>
          <a:stretch>
            <a:fillRect/>
          </a:stretch>
        </p:blipFill>
        <p:spPr bwMode="auto">
          <a:xfrm>
            <a:off x="2133600" y="1981200"/>
            <a:ext cx="1066800" cy="1066800"/>
          </a:xfrm>
          <a:prstGeom prst="rect">
            <a:avLst/>
          </a:prstGeom>
          <a:noFill/>
          <a:ln w="9525">
            <a:noFill/>
            <a:miter lim="800000"/>
            <a:headEnd/>
            <a:tailEnd/>
          </a:ln>
        </p:spPr>
      </p:pic>
      <p:pic>
        <p:nvPicPr>
          <p:cNvPr id="10242" name="Picture 2" descr="http://ts1.mm.bing.net/images/thumbnail.aspx?q=1292246846976&amp;id=9ceccbe1c63b48a9aa9bd547ec87e858&amp;url=http%3a%2f%2f4.bp.blogspot.com%2f-mb6K-dG-Aqc%2fTVUTYqdcnoI%2fAAAAAAAAFo4%2f9xecFl8BAOM%2fs1600%2fthomas_edition_world_records.jpg"/>
          <p:cNvPicPr>
            <a:picLocks noChangeAspect="1" noChangeArrowheads="1"/>
          </p:cNvPicPr>
          <p:nvPr/>
        </p:nvPicPr>
        <p:blipFill>
          <a:blip r:embed="rId14" cstate="print"/>
          <a:srcRect/>
          <a:stretch>
            <a:fillRect/>
          </a:stretch>
        </p:blipFill>
        <p:spPr bwMode="auto">
          <a:xfrm>
            <a:off x="1752600" y="4495801"/>
            <a:ext cx="3581400" cy="236219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0" y="1524000"/>
            <a:ext cx="6248400" cy="4525963"/>
          </a:xfrm>
        </p:spPr>
        <p:txBody>
          <a:bodyPr>
            <a:normAutofit fontScale="92500"/>
          </a:bodyPr>
          <a:lstStyle/>
          <a:p>
            <a:pPr>
              <a:buNone/>
            </a:pPr>
            <a:r>
              <a:rPr lang="en-US" dirty="0" smtClean="0"/>
              <a:t> Well Joseph Wilson wanted to make an improvement to Davys light bulb, he succeeded. Although Thomas Edison did it better. So did Lewis.H.S. But Willis.r. improved it beyond anyone by making it not darken inside and last for some years. this ordinary appliance revolutionized the whole world.    </a:t>
            </a:r>
            <a:endParaRPr lang="en-US" dirty="0"/>
          </a:p>
        </p:txBody>
      </p:sp>
      <p:sp>
        <p:nvSpPr>
          <p:cNvPr id="2" name="Title 1"/>
          <p:cNvSpPr>
            <a:spLocks noGrp="1"/>
          </p:cNvSpPr>
          <p:nvPr>
            <p:ph type="title"/>
          </p:nvPr>
        </p:nvSpPr>
        <p:spPr/>
        <p:txBody>
          <a:bodyPr/>
          <a:lstStyle/>
          <a:p>
            <a:r>
              <a:rPr lang="en-US" dirty="0" smtClean="0"/>
              <a:t>Innovations for improvement</a:t>
            </a:r>
            <a:endParaRPr lang="en-US" dirty="0"/>
          </a:p>
        </p:txBody>
      </p:sp>
      <p:pic>
        <p:nvPicPr>
          <p:cNvPr id="8194" name="Picture 2" descr="http://ts3.mm.bing.net/images/thumbnail.aspx?q=1211796491582&amp;id=6f37c5b3a34ace866c86f70394b9890e&amp;url=http%3a%2f%2fstatic.howstuffworks.com%2fgif%2flight-bulb-label.jpg"/>
          <p:cNvPicPr>
            <a:picLocks noChangeAspect="1" noChangeArrowheads="1"/>
          </p:cNvPicPr>
          <p:nvPr/>
        </p:nvPicPr>
        <p:blipFill>
          <a:blip r:embed="rId2" cstate="print"/>
          <a:srcRect/>
          <a:stretch>
            <a:fillRect/>
          </a:stretch>
        </p:blipFill>
        <p:spPr bwMode="auto">
          <a:xfrm>
            <a:off x="152400" y="1981200"/>
            <a:ext cx="3124200" cy="4137454"/>
          </a:xfrm>
          <a:prstGeom prst="rect">
            <a:avLst/>
          </a:prstGeom>
          <a:noFill/>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n-US" dirty="0" smtClean="0">
                <a:solidFill>
                  <a:schemeClr val="accent1">
                    <a:tint val="83000"/>
                    <a:satMod val="150000"/>
                  </a:schemeClr>
                </a:solidFill>
              </a:rPr>
              <a:t>Technology of Invention</a:t>
            </a:r>
            <a:endParaRPr lang="en-US" dirty="0">
              <a:solidFill>
                <a:schemeClr val="accent1">
                  <a:tint val="83000"/>
                  <a:satMod val="150000"/>
                </a:schemeClr>
              </a:solidFill>
            </a:endParaRPr>
          </a:p>
        </p:txBody>
      </p:sp>
      <p:sp>
        <p:nvSpPr>
          <p:cNvPr id="20482" name="Content Placeholder 2"/>
          <p:cNvSpPr>
            <a:spLocks noGrp="1"/>
          </p:cNvSpPr>
          <p:nvPr>
            <p:ph idx="1"/>
          </p:nvPr>
        </p:nvSpPr>
        <p:spPr>
          <a:xfrm>
            <a:off x="457200" y="1882775"/>
            <a:ext cx="8229600" cy="4572000"/>
          </a:xfrm>
        </p:spPr>
        <p:txBody>
          <a:bodyPr/>
          <a:lstStyle/>
          <a:p>
            <a:r>
              <a:rPr lang="en-US" smtClean="0">
                <a:solidFill>
                  <a:schemeClr val="accent1"/>
                </a:solidFill>
              </a:rPr>
              <a:t>The technology used to make the light bulb was a man made battery, copper wire, carbon glass, tungsten filament, glass mount , screw thread contact, insulation,  electrical foot contact, support wires, and inert gas.</a:t>
            </a:r>
          </a:p>
          <a:p>
            <a:pPr>
              <a:buFont typeface="Wingdings 2" pitchFamily="18" charset="2"/>
              <a:buNone/>
            </a:pPr>
            <a:endParaRPr lang="en-US" smtClean="0">
              <a:solidFill>
                <a:schemeClr val="accent1"/>
              </a:solidFill>
            </a:endParaRPr>
          </a:p>
          <a:p>
            <a:pPr>
              <a:buFont typeface="Wingdings 2" pitchFamily="18" charset="2"/>
              <a:buNone/>
            </a:pPr>
            <a:endParaRPr lang="en-US" smtClean="0">
              <a:solidFill>
                <a:schemeClr val="accent1"/>
              </a:solidFill>
            </a:endParaRPr>
          </a:p>
          <a:p>
            <a:endParaRPr lang="en-US" smtClean="0"/>
          </a:p>
        </p:txBody>
      </p:sp>
      <p:pic>
        <p:nvPicPr>
          <p:cNvPr id="20483" name="Picture 2"/>
          <p:cNvPicPr>
            <a:picLocks noChangeAspect="1" noChangeArrowheads="1"/>
          </p:cNvPicPr>
          <p:nvPr/>
        </p:nvPicPr>
        <p:blipFill>
          <a:blip r:embed="rId2" cstate="print"/>
          <a:srcRect/>
          <a:stretch>
            <a:fillRect/>
          </a:stretch>
        </p:blipFill>
        <p:spPr bwMode="auto">
          <a:xfrm>
            <a:off x="6858000" y="4495800"/>
            <a:ext cx="1800225" cy="182880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Original :Well the original wasn't as</a:t>
            </a:r>
          </a:p>
          <a:p>
            <a:pPr>
              <a:buNone/>
            </a:pPr>
            <a:r>
              <a:rPr lang="en-US" dirty="0" smtClean="0"/>
              <a:t> bright as the ones we have today. </a:t>
            </a:r>
          </a:p>
          <a:p>
            <a:pPr>
              <a:buNone/>
            </a:pPr>
            <a:r>
              <a:rPr lang="en-US" dirty="0" smtClean="0"/>
              <a:t>Also the original would burn out in a </a:t>
            </a:r>
          </a:p>
          <a:p>
            <a:pPr>
              <a:buNone/>
            </a:pPr>
            <a:r>
              <a:rPr lang="en-US" dirty="0" smtClean="0"/>
              <a:t>Matter of days, while the new ones can stay on for years.  </a:t>
            </a:r>
          </a:p>
          <a:p>
            <a:pPr>
              <a:buNone/>
            </a:pPr>
            <a:r>
              <a:rPr lang="en-US" dirty="0" smtClean="0"/>
              <a:t>Today : Today's light </a:t>
            </a:r>
          </a:p>
          <a:p>
            <a:pPr>
              <a:buNone/>
            </a:pPr>
            <a:r>
              <a:rPr lang="en-US" dirty="0" smtClean="0"/>
              <a:t>Bulb wont burn out </a:t>
            </a:r>
          </a:p>
          <a:p>
            <a:pPr>
              <a:buNone/>
            </a:pPr>
            <a:r>
              <a:rPr lang="en-US" dirty="0" smtClean="0"/>
              <a:t>As fast as the ones </a:t>
            </a:r>
          </a:p>
          <a:p>
            <a:pPr>
              <a:buNone/>
            </a:pPr>
            <a:r>
              <a:rPr lang="en-US" dirty="0" smtClean="0"/>
              <a:t>Before. So basically its </a:t>
            </a:r>
          </a:p>
          <a:p>
            <a:pPr>
              <a:buNone/>
            </a:pPr>
            <a:r>
              <a:rPr lang="en-US" dirty="0" smtClean="0"/>
              <a:t>Twice as durable.     </a:t>
            </a:r>
          </a:p>
          <a:p>
            <a:pPr>
              <a:buNone/>
            </a:pPr>
            <a:endParaRPr lang="en-US" dirty="0" smtClean="0"/>
          </a:p>
        </p:txBody>
      </p:sp>
      <p:sp>
        <p:nvSpPr>
          <p:cNvPr id="2" name="Title 1"/>
          <p:cNvSpPr>
            <a:spLocks noGrp="1"/>
          </p:cNvSpPr>
          <p:nvPr>
            <p:ph type="title"/>
          </p:nvPr>
        </p:nvSpPr>
        <p:spPr/>
        <p:txBody>
          <a:bodyPr/>
          <a:lstStyle/>
          <a:p>
            <a:r>
              <a:rPr lang="en-US" dirty="0" smtClean="0"/>
              <a:t>Original vs. Today</a:t>
            </a:r>
            <a:endParaRPr lang="en-US" dirty="0"/>
          </a:p>
        </p:txBody>
      </p:sp>
      <p:pic>
        <p:nvPicPr>
          <p:cNvPr id="10242" name="Picture 2" descr="http://ts4.mm.bing.net/images/thumbnail.aspx?q=1236680967227&amp;id=e93ef4a133d3f0e13601050ed962687c&amp;url=http%3a%2f%2fp.lefux.com%2f61%2f20090630%2fA0679000DN%2fInsetImage%2fCar-Turning-Reversing-Yellow-Light-36-LED-Bulbs-2-Pcs_5.jpg"/>
          <p:cNvPicPr>
            <a:picLocks noChangeAspect="1" noChangeArrowheads="1"/>
          </p:cNvPicPr>
          <p:nvPr/>
        </p:nvPicPr>
        <p:blipFill>
          <a:blip r:embed="rId2" cstate="print"/>
          <a:srcRect/>
          <a:stretch>
            <a:fillRect/>
          </a:stretch>
        </p:blipFill>
        <p:spPr bwMode="auto">
          <a:xfrm>
            <a:off x="6019800" y="3505200"/>
            <a:ext cx="2857500" cy="2752725"/>
          </a:xfrm>
          <a:prstGeom prst="rect">
            <a:avLst/>
          </a:prstGeom>
          <a:noFill/>
        </p:spPr>
      </p:pic>
      <p:pic>
        <p:nvPicPr>
          <p:cNvPr id="10248" name="Picture 8" descr="http://ts2.mm.bing.net/images/thumbnail.aspx?q=1188932618197&amp;id=28ebe309ede32bfd07cf9215beda0ddb&amp;url=http%3a%2f%2finternetpaul.com%2fwp-content%2fuploads%2f2009%2f01%2flight-bulb.jpg"/>
          <p:cNvPicPr>
            <a:picLocks noChangeAspect="1" noChangeArrowheads="1"/>
          </p:cNvPicPr>
          <p:nvPr/>
        </p:nvPicPr>
        <p:blipFill>
          <a:blip r:embed="rId3" cstate="print"/>
          <a:srcRect/>
          <a:stretch>
            <a:fillRect/>
          </a:stretch>
        </p:blipFill>
        <p:spPr bwMode="auto">
          <a:xfrm>
            <a:off x="3962400" y="4572000"/>
            <a:ext cx="2266950" cy="2085976"/>
          </a:xfrm>
          <a:prstGeom prst="rect">
            <a:avLst/>
          </a:prstGeom>
          <a:noFill/>
        </p:spPr>
      </p:pic>
      <p:pic>
        <p:nvPicPr>
          <p:cNvPr id="7170" name="Picture 2" descr="http://ts4.mm.bing.net/images/thumbnail.aspx?q=1260177334427&amp;id=0bae72610c70c707f12b81fbe412eb29&amp;url=http%3a%2f%2fheckeranddecker.files.wordpress.com%2f2009%2f04%2forig_first_edison_light_bulb.jpg"/>
          <p:cNvPicPr>
            <a:picLocks noChangeAspect="1" noChangeArrowheads="1"/>
          </p:cNvPicPr>
          <p:nvPr/>
        </p:nvPicPr>
        <p:blipFill>
          <a:blip r:embed="rId4" cstate="print"/>
          <a:srcRect/>
          <a:stretch>
            <a:fillRect/>
          </a:stretch>
        </p:blipFill>
        <p:spPr bwMode="auto">
          <a:xfrm>
            <a:off x="6934200" y="0"/>
            <a:ext cx="2209800" cy="3200400"/>
          </a:xfrm>
          <a:prstGeom prst="rect">
            <a:avLst/>
          </a:prstGeom>
          <a:noFill/>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234156"/>
            <a:ext cx="8229600" cy="1399033"/>
          </a:xfrm>
        </p:spPr>
        <p:txBody>
          <a:bodyPr/>
          <a:lstStyle/>
          <a:p>
            <a:pPr marL="484632" fontAlgn="auto">
              <a:spcAft>
                <a:spcPts val="0"/>
              </a:spcAft>
              <a:defRPr/>
            </a:pPr>
            <a:r>
              <a:rPr lang="en-US" dirty="0" smtClean="0">
                <a:solidFill>
                  <a:schemeClr val="accent1">
                    <a:tint val="83000"/>
                    <a:satMod val="150000"/>
                  </a:schemeClr>
                </a:solidFill>
              </a:rPr>
              <a:t>Types Inventions</a:t>
            </a:r>
            <a:endParaRPr lang="en-US" dirty="0">
              <a:solidFill>
                <a:schemeClr val="accent1">
                  <a:tint val="83000"/>
                  <a:satMod val="150000"/>
                </a:schemeClr>
              </a:solidFill>
            </a:endParaRPr>
          </a:p>
        </p:txBody>
      </p:sp>
      <p:sp>
        <p:nvSpPr>
          <p:cNvPr id="21506" name="Content Placeholder 2"/>
          <p:cNvSpPr>
            <a:spLocks noGrp="1"/>
          </p:cNvSpPr>
          <p:nvPr>
            <p:ph idx="1"/>
          </p:nvPr>
        </p:nvSpPr>
        <p:spPr>
          <a:xfrm>
            <a:off x="609600" y="1524000"/>
            <a:ext cx="8229600" cy="4625975"/>
          </a:xfrm>
        </p:spPr>
        <p:txBody>
          <a:bodyPr/>
          <a:lstStyle/>
          <a:p>
            <a:pPr>
              <a:buFont typeface="Wingdings 2" pitchFamily="18" charset="2"/>
              <a:buNone/>
            </a:pPr>
            <a:r>
              <a:rPr lang="en-US" smtClean="0"/>
              <a:t> </a:t>
            </a:r>
          </a:p>
          <a:p>
            <a:pPr>
              <a:buFont typeface="Wingdings 2" pitchFamily="18" charset="2"/>
              <a:buNone/>
            </a:pPr>
            <a:r>
              <a:rPr lang="en-US" u="sng" smtClean="0"/>
              <a:t> </a:t>
            </a:r>
          </a:p>
          <a:p>
            <a:endParaRPr lang="en-US" smtClean="0"/>
          </a:p>
        </p:txBody>
      </p:sp>
      <p:pic>
        <p:nvPicPr>
          <p:cNvPr id="21508" name="Picture 4" descr="MC900433897[1]"/>
          <p:cNvPicPr>
            <a:picLocks noChangeAspect="1" noChangeArrowheads="1"/>
          </p:cNvPicPr>
          <p:nvPr/>
        </p:nvPicPr>
        <p:blipFill>
          <a:blip r:embed="rId2" cstate="print"/>
          <a:srcRect/>
          <a:stretch>
            <a:fillRect/>
          </a:stretch>
        </p:blipFill>
        <p:spPr bwMode="auto">
          <a:xfrm>
            <a:off x="1143000" y="2667000"/>
            <a:ext cx="1704975" cy="1704975"/>
          </a:xfrm>
          <a:prstGeom prst="rect">
            <a:avLst/>
          </a:prstGeom>
          <a:noFill/>
        </p:spPr>
      </p:pic>
      <p:pic>
        <p:nvPicPr>
          <p:cNvPr id="21509" name="Picture 5" descr="MC900238234[1]"/>
          <p:cNvPicPr>
            <a:picLocks noChangeAspect="1" noChangeArrowheads="1"/>
          </p:cNvPicPr>
          <p:nvPr/>
        </p:nvPicPr>
        <p:blipFill>
          <a:blip r:embed="rId3" cstate="print"/>
          <a:srcRect/>
          <a:stretch>
            <a:fillRect/>
          </a:stretch>
        </p:blipFill>
        <p:spPr bwMode="auto">
          <a:xfrm>
            <a:off x="4572000" y="2590800"/>
            <a:ext cx="2149475" cy="17446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fade">
                                      <p:cBhvr>
                                        <p:cTn id="7" dur="770" decel="100000"/>
                                        <p:tgtEl>
                                          <p:spTgt spid="21508"/>
                                        </p:tgtEl>
                                      </p:cBhvr>
                                    </p:animEffect>
                                    <p:animScale>
                                      <p:cBhvr>
                                        <p:cTn id="8" dur="770" decel="100000"/>
                                        <p:tgtEl>
                                          <p:spTgt spid="21508"/>
                                        </p:tgtEl>
                                      </p:cBhvr>
                                      <p:from x="10000" y="10000"/>
                                      <p:to x="200000" y="450000"/>
                                    </p:animScale>
                                    <p:animScale>
                                      <p:cBhvr>
                                        <p:cTn id="9" dur="1230" accel="100000" fill="hold">
                                          <p:stCondLst>
                                            <p:cond delay="770"/>
                                          </p:stCondLst>
                                        </p:cTn>
                                        <p:tgtEl>
                                          <p:spTgt spid="21508"/>
                                        </p:tgtEl>
                                      </p:cBhvr>
                                      <p:from x="200000" y="450000"/>
                                      <p:to x="100000" y="100000"/>
                                    </p:animScale>
                                    <p:set>
                                      <p:cBhvr>
                                        <p:cTn id="10" dur="770" fill="hold"/>
                                        <p:tgtEl>
                                          <p:spTgt spid="21508"/>
                                        </p:tgtEl>
                                        <p:attrNameLst>
                                          <p:attrName>ppt_x</p:attrName>
                                        </p:attrNameLst>
                                      </p:cBhvr>
                                      <p:to>
                                        <p:strVal val="(0.5)"/>
                                      </p:to>
                                    </p:set>
                                    <p:anim from="(0.5)" to="(#ppt_x)" calcmode="lin" valueType="num">
                                      <p:cBhvr>
                                        <p:cTn id="11" dur="1230" accel="100000" fill="hold">
                                          <p:stCondLst>
                                            <p:cond delay="770"/>
                                          </p:stCondLst>
                                        </p:cTn>
                                        <p:tgtEl>
                                          <p:spTgt spid="21508"/>
                                        </p:tgtEl>
                                        <p:attrNameLst>
                                          <p:attrName>ppt_x</p:attrName>
                                        </p:attrNameLst>
                                      </p:cBhvr>
                                    </p:anim>
                                    <p:set>
                                      <p:cBhvr>
                                        <p:cTn id="12" dur="770" fill="hold"/>
                                        <p:tgtEl>
                                          <p:spTgt spid="21508"/>
                                        </p:tgtEl>
                                        <p:attrNameLst>
                                          <p:attrName>ppt_y</p:attrName>
                                        </p:attrNameLst>
                                      </p:cBhvr>
                                      <p:to>
                                        <p:strVal val="(#ppt_y+0.4)"/>
                                      </p:to>
                                    </p:set>
                                    <p:anim from="(#ppt_y+0.4)" to="(#ppt_y)" calcmode="lin" valueType="num">
                                      <p:cBhvr>
                                        <p:cTn id="13" dur="1230" accel="100000" fill="hold">
                                          <p:stCondLst>
                                            <p:cond delay="770"/>
                                          </p:stCondLst>
                                        </p:cTn>
                                        <p:tgtEl>
                                          <p:spTgt spid="2150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21509"/>
                                        </p:tgtEl>
                                        <p:attrNameLst>
                                          <p:attrName>style.visibility</p:attrName>
                                        </p:attrNameLst>
                                      </p:cBhvr>
                                      <p:to>
                                        <p:strVal val="visible"/>
                                      </p:to>
                                    </p:set>
                                    <p:animEffect transition="in" filter="fade">
                                      <p:cBhvr>
                                        <p:cTn id="18" dur="770" decel="100000"/>
                                        <p:tgtEl>
                                          <p:spTgt spid="21509"/>
                                        </p:tgtEl>
                                      </p:cBhvr>
                                    </p:animEffect>
                                    <p:animScale>
                                      <p:cBhvr>
                                        <p:cTn id="19" dur="770" decel="100000"/>
                                        <p:tgtEl>
                                          <p:spTgt spid="21509"/>
                                        </p:tgtEl>
                                      </p:cBhvr>
                                      <p:from x="10000" y="10000"/>
                                      <p:to x="200000" y="450000"/>
                                    </p:animScale>
                                    <p:animScale>
                                      <p:cBhvr>
                                        <p:cTn id="20" dur="1230" accel="100000" fill="hold">
                                          <p:stCondLst>
                                            <p:cond delay="770"/>
                                          </p:stCondLst>
                                        </p:cTn>
                                        <p:tgtEl>
                                          <p:spTgt spid="21509"/>
                                        </p:tgtEl>
                                      </p:cBhvr>
                                      <p:from x="200000" y="450000"/>
                                      <p:to x="100000" y="100000"/>
                                    </p:animScale>
                                    <p:set>
                                      <p:cBhvr>
                                        <p:cTn id="21" dur="770" fill="hold"/>
                                        <p:tgtEl>
                                          <p:spTgt spid="21509"/>
                                        </p:tgtEl>
                                        <p:attrNameLst>
                                          <p:attrName>ppt_x</p:attrName>
                                        </p:attrNameLst>
                                      </p:cBhvr>
                                      <p:to>
                                        <p:strVal val="(0.5)"/>
                                      </p:to>
                                    </p:set>
                                    <p:anim from="(0.5)" to="(#ppt_x)" calcmode="lin" valueType="num">
                                      <p:cBhvr>
                                        <p:cTn id="22" dur="1230" accel="100000" fill="hold">
                                          <p:stCondLst>
                                            <p:cond delay="770"/>
                                          </p:stCondLst>
                                        </p:cTn>
                                        <p:tgtEl>
                                          <p:spTgt spid="21509"/>
                                        </p:tgtEl>
                                        <p:attrNameLst>
                                          <p:attrName>ppt_x</p:attrName>
                                        </p:attrNameLst>
                                      </p:cBhvr>
                                    </p:anim>
                                    <p:set>
                                      <p:cBhvr>
                                        <p:cTn id="23" dur="770" fill="hold"/>
                                        <p:tgtEl>
                                          <p:spTgt spid="21509"/>
                                        </p:tgtEl>
                                        <p:attrNameLst>
                                          <p:attrName>ppt_y</p:attrName>
                                        </p:attrNameLst>
                                      </p:cBhvr>
                                      <p:to>
                                        <p:strVal val="(#ppt_y+0.4)"/>
                                      </p:to>
                                    </p:set>
                                    <p:anim from="(#ppt_y+0.4)" to="(#ppt_y)" calcmode="lin" valueType="num">
                                      <p:cBhvr>
                                        <p:cTn id="24" dur="1230" accel="100000" fill="hold">
                                          <p:stCondLst>
                                            <p:cond delay="770"/>
                                          </p:stCondLst>
                                        </p:cTn>
                                        <p:tgtEl>
                                          <p:spTgt spid="2150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482</TotalTime>
  <Words>531</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Technology Investigation</vt:lpstr>
      <vt:lpstr>Technology Investigation</vt:lpstr>
      <vt:lpstr>History</vt:lpstr>
      <vt:lpstr>Title of Slide</vt:lpstr>
      <vt:lpstr>Quote about the Invention</vt:lpstr>
      <vt:lpstr>Innovations for improvement</vt:lpstr>
      <vt:lpstr>Technology of Invention</vt:lpstr>
      <vt:lpstr>Original vs. Today</vt:lpstr>
      <vt:lpstr>Types Inventions</vt:lpstr>
      <vt:lpstr>Overview of the Creation</vt:lpstr>
      <vt:lpstr>Positive Impact of Invention</vt:lpstr>
      <vt:lpstr>Negative impact on Society </vt:lpstr>
      <vt:lpstr>Resources</vt:lpstr>
      <vt:lpstr>Quote about the Invention</vt:lpstr>
    </vt:vector>
  </TitlesOfParts>
  <Company>HCISD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Investigation</dc:title>
  <dc:creator>Standalone</dc:creator>
  <cp:lastModifiedBy>600765</cp:lastModifiedBy>
  <cp:revision>47</cp:revision>
  <dcterms:created xsi:type="dcterms:W3CDTF">2011-06-21T18:24:37Z</dcterms:created>
  <dcterms:modified xsi:type="dcterms:W3CDTF">2011-09-30T17:13:23Z</dcterms:modified>
</cp:coreProperties>
</file>